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286" r:id="rId2"/>
    <p:sldId id="351" r:id="rId3"/>
    <p:sldId id="330" r:id="rId4"/>
    <p:sldId id="282" r:id="rId5"/>
    <p:sldId id="283" r:id="rId6"/>
    <p:sldId id="284" r:id="rId7"/>
    <p:sldId id="353" r:id="rId8"/>
    <p:sldId id="354" r:id="rId9"/>
    <p:sldId id="350" r:id="rId10"/>
    <p:sldId id="335" r:id="rId11"/>
    <p:sldId id="359" r:id="rId12"/>
    <p:sldId id="360" r:id="rId13"/>
    <p:sldId id="361" r:id="rId14"/>
    <p:sldId id="362" r:id="rId15"/>
    <p:sldId id="352" r:id="rId16"/>
    <p:sldId id="272" r:id="rId17"/>
    <p:sldId id="328" r:id="rId18"/>
    <p:sldId id="333" r:id="rId19"/>
    <p:sldId id="334" r:id="rId20"/>
    <p:sldId id="374" r:id="rId21"/>
    <p:sldId id="375" r:id="rId22"/>
    <p:sldId id="377" r:id="rId23"/>
    <p:sldId id="344" r:id="rId24"/>
    <p:sldId id="355" r:id="rId25"/>
    <p:sldId id="376" r:id="rId26"/>
    <p:sldId id="357" r:id="rId27"/>
    <p:sldId id="358" r:id="rId28"/>
    <p:sldId id="363" r:id="rId29"/>
    <p:sldId id="364" r:id="rId30"/>
    <p:sldId id="365" r:id="rId31"/>
    <p:sldId id="366" r:id="rId32"/>
    <p:sldId id="367" r:id="rId33"/>
    <p:sldId id="368" r:id="rId34"/>
    <p:sldId id="369" r:id="rId35"/>
    <p:sldId id="370" r:id="rId36"/>
    <p:sldId id="371" r:id="rId37"/>
    <p:sldId id="331" r:id="rId38"/>
    <p:sldId id="263" r:id="rId39"/>
    <p:sldId id="332" r:id="rId40"/>
    <p:sldId id="264" r:id="rId41"/>
    <p:sldId id="336" r:id="rId42"/>
    <p:sldId id="265" r:id="rId43"/>
    <p:sldId id="337" r:id="rId44"/>
    <p:sldId id="266" r:id="rId45"/>
    <p:sldId id="338" r:id="rId46"/>
    <p:sldId id="339" r:id="rId47"/>
    <p:sldId id="267" r:id="rId48"/>
    <p:sldId id="271" r:id="rId49"/>
    <p:sldId id="268" r:id="rId50"/>
    <p:sldId id="312" r:id="rId51"/>
    <p:sldId id="285" r:id="rId52"/>
    <p:sldId id="288" r:id="rId53"/>
    <p:sldId id="291" r:id="rId54"/>
    <p:sldId id="279"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p:cViewPr varScale="1">
        <p:scale>
          <a:sx n="68" d="100"/>
          <a:sy n="68" d="100"/>
        </p:scale>
        <p:origin x="1452"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6BF512-ECBD-4082-9313-160CCED67484}" type="datetimeFigureOut">
              <a:rPr lang="en-US" smtClean="0"/>
              <a:t>2/11/2024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F11F86-7299-4EDF-AB57-C74730985A46}" type="slidenum">
              <a:rPr lang="en-US" smtClean="0"/>
              <a:t>‹#›</a:t>
            </a:fld>
            <a:endParaRPr lang="en-US" dirty="0"/>
          </a:p>
        </p:txBody>
      </p:sp>
    </p:spTree>
    <p:extLst>
      <p:ext uri="{BB962C8B-B14F-4D97-AF65-F5344CB8AC3E}">
        <p14:creationId xmlns:p14="http://schemas.microsoft.com/office/powerpoint/2010/main" val="1212763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F11F86-7299-4EDF-AB57-C74730985A46}" type="slidenum">
              <a:rPr lang="en-US" smtClean="0"/>
              <a:t>13</a:t>
            </a:fld>
            <a:endParaRPr lang="en-US" dirty="0"/>
          </a:p>
        </p:txBody>
      </p:sp>
    </p:spTree>
    <p:extLst>
      <p:ext uri="{BB962C8B-B14F-4D97-AF65-F5344CB8AC3E}">
        <p14:creationId xmlns:p14="http://schemas.microsoft.com/office/powerpoint/2010/main" val="3750311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77690BF-BB62-4769-A0F5-A5ECD63AB789}"/>
              </a:ext>
            </a:extLst>
          </p:cNvPr>
          <p:cNvSpPr>
            <a:spLocks noChangeArrowheads="1"/>
          </p:cNvSpPr>
          <p:nvPr/>
        </p:nvSpPr>
        <p:spPr bwMode="auto">
          <a:xfrm>
            <a:off x="4164013" y="0"/>
            <a:ext cx="3184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IN" altLang="en-US">
              <a:latin typeface="Times" panose="02020603050405020304" pitchFamily="18" charset="0"/>
            </a:endParaRPr>
          </a:p>
        </p:txBody>
      </p:sp>
      <p:sp>
        <p:nvSpPr>
          <p:cNvPr id="20483" name="Rectangle 3">
            <a:extLst>
              <a:ext uri="{FF2B5EF4-FFF2-40B4-BE49-F238E27FC236}">
                <a16:creationId xmlns:a16="http://schemas.microsoft.com/office/drawing/2014/main" id="{76FBF3D7-B060-4B15-9BD4-810DA8DBB96A}"/>
              </a:ext>
            </a:extLst>
          </p:cNvPr>
          <p:cNvSpPr>
            <a:spLocks noChangeArrowheads="1"/>
          </p:cNvSpPr>
          <p:nvPr/>
        </p:nvSpPr>
        <p:spPr bwMode="auto">
          <a:xfrm>
            <a:off x="4164013" y="8686800"/>
            <a:ext cx="3184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US" altLang="en-US" sz="1200"/>
              <a:t>12</a:t>
            </a:r>
          </a:p>
        </p:txBody>
      </p:sp>
      <p:sp>
        <p:nvSpPr>
          <p:cNvPr id="20484" name="Rectangle 4">
            <a:extLst>
              <a:ext uri="{FF2B5EF4-FFF2-40B4-BE49-F238E27FC236}">
                <a16:creationId xmlns:a16="http://schemas.microsoft.com/office/drawing/2014/main" id="{A71E27D5-8822-4B91-85A1-F7AC04786749}"/>
              </a:ext>
            </a:extLst>
          </p:cNvPr>
          <p:cNvSpPr>
            <a:spLocks noChangeArrowheads="1"/>
          </p:cNvSpPr>
          <p:nvPr/>
        </p:nvSpPr>
        <p:spPr bwMode="auto">
          <a:xfrm>
            <a:off x="0" y="8686800"/>
            <a:ext cx="3184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IN" altLang="en-US">
              <a:latin typeface="Times" panose="02020603050405020304" pitchFamily="18" charset="0"/>
            </a:endParaRPr>
          </a:p>
        </p:txBody>
      </p:sp>
      <p:sp>
        <p:nvSpPr>
          <p:cNvPr id="20485" name="Rectangle 5">
            <a:extLst>
              <a:ext uri="{FF2B5EF4-FFF2-40B4-BE49-F238E27FC236}">
                <a16:creationId xmlns:a16="http://schemas.microsoft.com/office/drawing/2014/main" id="{47887AC0-2215-48F9-A2BC-C6378E834AA8}"/>
              </a:ext>
            </a:extLst>
          </p:cNvPr>
          <p:cNvSpPr>
            <a:spLocks noChangeArrowheads="1"/>
          </p:cNvSpPr>
          <p:nvPr/>
        </p:nvSpPr>
        <p:spPr bwMode="auto">
          <a:xfrm>
            <a:off x="0" y="0"/>
            <a:ext cx="3184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IN" altLang="en-US">
              <a:latin typeface="Times" panose="02020603050405020304" pitchFamily="18" charset="0"/>
            </a:endParaRPr>
          </a:p>
        </p:txBody>
      </p:sp>
      <p:sp>
        <p:nvSpPr>
          <p:cNvPr id="20486" name="Rectangle 6">
            <a:extLst>
              <a:ext uri="{FF2B5EF4-FFF2-40B4-BE49-F238E27FC236}">
                <a16:creationId xmlns:a16="http://schemas.microsoft.com/office/drawing/2014/main" id="{E694441A-86A2-46EF-9C54-A16056D918F4}"/>
              </a:ext>
            </a:extLst>
          </p:cNvPr>
          <p:cNvSpPr>
            <a:spLocks noGrp="1" noRot="1" noChangeAspect="1" noChangeArrowheads="1" noTextEdit="1"/>
          </p:cNvSpPr>
          <p:nvPr>
            <p:ph type="sldImg"/>
          </p:nvPr>
        </p:nvSpPr>
        <p:spPr bwMode="auto">
          <a:xfrm>
            <a:off x="1150938" y="692150"/>
            <a:ext cx="4556125"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7" name="Rectangle 7">
            <a:extLst>
              <a:ext uri="{FF2B5EF4-FFF2-40B4-BE49-F238E27FC236}">
                <a16:creationId xmlns:a16="http://schemas.microsoft.com/office/drawing/2014/main" id="{D413A7F1-A1CD-4CBF-8D1A-A4C209BE7E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52682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4906413-CFEE-4CD6-97A2-15811C505018}"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041E7F-CFE6-4EEE-9276-5D29867B8C1E}"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49A20D-F2C8-494B-AE11-A6187B35D638}"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041E7F-CFE6-4EEE-9276-5D29867B8C1E}"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74E064-DF27-4CCA-A226-B5BBE260905A}"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041E7F-CFE6-4EEE-9276-5D29867B8C1E}"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317326-524D-4040-9717-7AC06AC3C919}"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041E7F-CFE6-4EEE-9276-5D29867B8C1E}"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632C1-DBFC-4B68-807A-9714C8B8AE2E}"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041E7F-CFE6-4EEE-9276-5D29867B8C1E}"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268311-E754-4562-87FB-7DC778170676}" type="datetime1">
              <a:rPr lang="en-US" smtClean="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041E7F-CFE6-4EEE-9276-5D29867B8C1E}"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BAC5D9-9E7B-4569-B3DC-6A6AFB542A54}" type="datetime1">
              <a:rPr lang="en-US" smtClean="0"/>
              <a:t>2/11/2024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6041E7F-CFE6-4EEE-9276-5D29867B8C1E}"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8043D4-AAA7-4097-A0A7-76B483E0E603}" type="datetime1">
              <a:rPr lang="en-US" smtClean="0"/>
              <a:t>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6041E7F-CFE6-4EEE-9276-5D29867B8C1E}"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4D2B24-7E75-4CB7-ADAA-44F75BDE3E04}" type="datetime1">
              <a:rPr lang="en-US" smtClean="0"/>
              <a:t>2/11/2024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6041E7F-CFE6-4EEE-9276-5D29867B8C1E}"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69DAF9-475E-4B2C-B40A-5017744ED207}" type="datetime1">
              <a:rPr lang="en-US" smtClean="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041E7F-CFE6-4EEE-9276-5D29867B8C1E}"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A949F8-8A52-4BFD-8C20-26EEDC9EF918}" type="datetime1">
              <a:rPr lang="en-US" smtClean="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041E7F-CFE6-4EEE-9276-5D29867B8C1E}"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3FDD8-2FAC-47D7-9AD2-BC637009A750}" type="datetime1">
              <a:rPr lang="en-US" smtClean="0"/>
              <a:t>2/11/2024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041E7F-CFE6-4EEE-9276-5D29867B8C1E}"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10AB6458-3FCA-47AD-94D2-4FD9E18F62F7}"/>
              </a:ext>
            </a:extLst>
          </p:cNvPr>
          <p:cNvSpPr>
            <a:spLocks noGrp="1" noChangeArrowheads="1"/>
          </p:cNvSpPr>
          <p:nvPr>
            <p:ph type="title"/>
          </p:nvPr>
        </p:nvSpPr>
        <p:spPr/>
        <p:txBody>
          <a:bodyPr/>
          <a:lstStyle/>
          <a:p>
            <a:r>
              <a:rPr lang="en-US" altLang="en-US" dirty="0">
                <a:solidFill>
                  <a:schemeClr val="accent1"/>
                </a:solidFill>
              </a:rPr>
              <a:t>Definition</a:t>
            </a:r>
          </a:p>
        </p:txBody>
      </p:sp>
      <p:sp>
        <p:nvSpPr>
          <p:cNvPr id="6147" name="Content Placeholder 2">
            <a:extLst>
              <a:ext uri="{FF2B5EF4-FFF2-40B4-BE49-F238E27FC236}">
                <a16:creationId xmlns:a16="http://schemas.microsoft.com/office/drawing/2014/main" id="{2C3473ED-B192-40C3-94CA-24F7F6138292}"/>
              </a:ext>
            </a:extLst>
          </p:cNvPr>
          <p:cNvSpPr>
            <a:spLocks noGrp="1" noChangeArrowheads="1"/>
          </p:cNvSpPr>
          <p:nvPr>
            <p:ph idx="1"/>
          </p:nvPr>
        </p:nvSpPr>
        <p:spPr>
          <a:xfrm>
            <a:off x="685800" y="1981200"/>
            <a:ext cx="7772400" cy="3392488"/>
          </a:xfrm>
        </p:spPr>
        <p:txBody>
          <a:bodyPr/>
          <a:lstStyle/>
          <a:p>
            <a:pPr algn="just"/>
            <a:r>
              <a:rPr lang="en-US" altLang="en-US" dirty="0"/>
              <a:t>AI is a branch of computer science, aims on building machines and software with intelligence similar to humans so that they can perform similar </a:t>
            </a:r>
            <a:r>
              <a:rPr lang="en-US" altLang="en-US" b="1" dirty="0">
                <a:solidFill>
                  <a:schemeClr val="accent1"/>
                </a:solidFill>
              </a:rPr>
              <a:t>thinking</a:t>
            </a:r>
            <a:r>
              <a:rPr lang="en-US" altLang="en-US" dirty="0">
                <a:solidFill>
                  <a:schemeClr val="accent1"/>
                </a:solidFill>
              </a:rPr>
              <a:t>, </a:t>
            </a:r>
            <a:r>
              <a:rPr lang="en-US" altLang="en-US" b="1" dirty="0">
                <a:solidFill>
                  <a:schemeClr val="accent1"/>
                </a:solidFill>
              </a:rPr>
              <a:t>reasoning</a:t>
            </a:r>
            <a:r>
              <a:rPr lang="en-US" altLang="en-US" dirty="0">
                <a:solidFill>
                  <a:schemeClr val="accent1"/>
                </a:solidFill>
              </a:rPr>
              <a:t>, </a:t>
            </a:r>
            <a:r>
              <a:rPr lang="en-US" altLang="en-US" b="1" dirty="0">
                <a:solidFill>
                  <a:schemeClr val="accent1"/>
                </a:solidFill>
              </a:rPr>
              <a:t>decision-making</a:t>
            </a:r>
            <a:r>
              <a:rPr lang="en-US" altLang="en-US" dirty="0">
                <a:solidFill>
                  <a:schemeClr val="accent1"/>
                </a:solidFill>
              </a:rPr>
              <a:t>, </a:t>
            </a:r>
            <a:r>
              <a:rPr lang="en-US" altLang="en-US" b="1" dirty="0">
                <a:solidFill>
                  <a:schemeClr val="accent1"/>
                </a:solidFill>
              </a:rPr>
              <a:t>problem solving</a:t>
            </a:r>
            <a:r>
              <a:rPr lang="en-US" altLang="en-US" dirty="0">
                <a:solidFill>
                  <a:schemeClr val="accent1"/>
                </a:solidFill>
              </a:rPr>
              <a:t> </a:t>
            </a:r>
            <a:r>
              <a:rPr lang="en-US" altLang="en-US" b="1" dirty="0">
                <a:solidFill>
                  <a:schemeClr val="accent1"/>
                </a:solidFill>
              </a:rPr>
              <a:t>and</a:t>
            </a:r>
            <a:r>
              <a:rPr lang="en-US" altLang="en-US" dirty="0">
                <a:solidFill>
                  <a:schemeClr val="accent1"/>
                </a:solidFill>
              </a:rPr>
              <a:t> </a:t>
            </a:r>
            <a:r>
              <a:rPr lang="en-US" altLang="en-US" b="1" dirty="0">
                <a:solidFill>
                  <a:schemeClr val="accent1"/>
                </a:solidFill>
              </a:rPr>
              <a:t>natural language processing </a:t>
            </a:r>
            <a:r>
              <a:rPr lang="en-US" altLang="en-US" dirty="0"/>
              <a:t>like human.</a:t>
            </a:r>
          </a:p>
        </p:txBody>
      </p:sp>
      <p:sp>
        <p:nvSpPr>
          <p:cNvPr id="6149" name="Slide Number Placeholder 4">
            <a:extLst>
              <a:ext uri="{FF2B5EF4-FFF2-40B4-BE49-F238E27FC236}">
                <a16:creationId xmlns:a16="http://schemas.microsoft.com/office/drawing/2014/main" id="{90EBF14F-D04C-4DCE-92CE-942227217F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A7E9B2D-227A-40BA-B513-6F8F42192569}" type="slidenum">
              <a:rPr lang="en-US" altLang="en-US" sz="1400" smtClean="0"/>
              <a:pPr>
                <a:spcBef>
                  <a:spcPct val="0"/>
                </a:spcBef>
                <a:buFontTx/>
                <a:buNone/>
              </a:pPr>
              <a:t>1</a:t>
            </a:fld>
            <a:endParaRPr lang="en-US" altLang="en-US"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ChangeArrowheads="1"/>
          </p:cNvSpPr>
          <p:nvPr>
            <p:ph type="title"/>
          </p:nvPr>
        </p:nvSpPr>
        <p:spPr/>
        <p:txBody>
          <a:bodyPr/>
          <a:lstStyle/>
          <a:p>
            <a:r>
              <a:rPr lang="en-US" dirty="0">
                <a:solidFill>
                  <a:schemeClr val="accent1"/>
                </a:solidFill>
              </a:rPr>
              <a:t>The state of the art of AI</a:t>
            </a:r>
          </a:p>
        </p:txBody>
      </p:sp>
      <p:sp>
        <p:nvSpPr>
          <p:cNvPr id="1086467" name="Rectangle 3"/>
          <p:cNvSpPr>
            <a:spLocks noGrp="1" noChangeArrowheads="1"/>
          </p:cNvSpPr>
          <p:nvPr>
            <p:ph idx="1"/>
          </p:nvPr>
        </p:nvSpPr>
        <p:spPr>
          <a:xfrm>
            <a:off x="457200" y="1428750"/>
            <a:ext cx="8001000" cy="3581400"/>
          </a:xfrm>
        </p:spPr>
        <p:txBody>
          <a:bodyPr>
            <a:noAutofit/>
          </a:bodyPr>
          <a:lstStyle/>
          <a:p>
            <a:pPr lvl="1" algn="just"/>
            <a:r>
              <a:rPr lang="en-US" sz="2400" dirty="0"/>
              <a:t>Robotic vehicles</a:t>
            </a:r>
          </a:p>
          <a:p>
            <a:pPr lvl="1" algn="just"/>
            <a:r>
              <a:rPr lang="en-US" sz="2400" dirty="0"/>
              <a:t>Speech recognition</a:t>
            </a:r>
          </a:p>
          <a:p>
            <a:pPr lvl="1" algn="just"/>
            <a:r>
              <a:rPr lang="en-US" sz="2400" dirty="0"/>
              <a:t>Autonomous planning and scheduling</a:t>
            </a:r>
          </a:p>
          <a:p>
            <a:pPr lvl="1" algn="just"/>
            <a:r>
              <a:rPr lang="en-US" sz="2400" dirty="0"/>
              <a:t>Game playing</a:t>
            </a:r>
          </a:p>
          <a:p>
            <a:pPr lvl="1" algn="just"/>
            <a:r>
              <a:rPr lang="en-US" sz="2400" dirty="0"/>
              <a:t>Spam ﬁghting</a:t>
            </a:r>
          </a:p>
          <a:p>
            <a:pPr lvl="1" algn="just"/>
            <a:r>
              <a:rPr lang="en-US" sz="2400" dirty="0"/>
              <a:t>Robotics</a:t>
            </a:r>
          </a:p>
          <a:p>
            <a:pPr lvl="1" algn="just"/>
            <a:r>
              <a:rPr lang="en-US" sz="2400" dirty="0"/>
              <a:t>Machine Translation</a:t>
            </a:r>
          </a:p>
        </p:txBody>
      </p:sp>
      <p:sp>
        <p:nvSpPr>
          <p:cNvPr id="2" name="Slide Number Placeholder 1">
            <a:extLst>
              <a:ext uri="{FF2B5EF4-FFF2-40B4-BE49-F238E27FC236}">
                <a16:creationId xmlns:a16="http://schemas.microsoft.com/office/drawing/2014/main" id="{D2D8A1F8-22F4-49BA-B50F-ABF9F37C2C49}"/>
              </a:ext>
            </a:extLst>
          </p:cNvPr>
          <p:cNvSpPr>
            <a:spLocks noGrp="1"/>
          </p:cNvSpPr>
          <p:nvPr>
            <p:ph type="sldNum" sz="quarter" idx="12"/>
          </p:nvPr>
        </p:nvSpPr>
        <p:spPr/>
        <p:txBody>
          <a:bodyPr/>
          <a:lstStyle/>
          <a:p>
            <a:fld id="{C6041E7F-CFE6-4EEE-9276-5D29867B8C1E}" type="slidenum">
              <a:rPr lang="en-US" smtClean="0"/>
              <a:t>10</a:t>
            </a:fld>
            <a:endParaRPr lang="en-U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C6041E7F-CFE6-4EEE-9276-5D29867B8C1E}" type="slidenum">
              <a:rPr lang="en-US" smtClean="0"/>
              <a:t>11</a:t>
            </a:fld>
            <a:endParaRPr lang="en-US" dirty="0"/>
          </a:p>
        </p:txBody>
      </p:sp>
      <p:pic>
        <p:nvPicPr>
          <p:cNvPr id="5" name="Picture 4"/>
          <p:cNvPicPr>
            <a:picLocks noChangeAspect="1"/>
          </p:cNvPicPr>
          <p:nvPr/>
        </p:nvPicPr>
        <p:blipFill rotWithShape="1">
          <a:blip r:embed="rId2"/>
          <a:srcRect l="17500" t="2571" r="15000" b="5533"/>
          <a:stretch/>
        </p:blipFill>
        <p:spPr>
          <a:xfrm>
            <a:off x="0" y="30707"/>
            <a:ext cx="9144000" cy="6649157"/>
          </a:xfrm>
          <a:prstGeom prst="rect">
            <a:avLst/>
          </a:prstGeom>
        </p:spPr>
      </p:pic>
    </p:spTree>
    <p:extLst>
      <p:ext uri="{BB962C8B-B14F-4D97-AF65-F5344CB8AC3E}">
        <p14:creationId xmlns:p14="http://schemas.microsoft.com/office/powerpoint/2010/main" val="1769597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C6041E7F-CFE6-4EEE-9276-5D29867B8C1E}" type="slidenum">
              <a:rPr lang="en-US" smtClean="0"/>
              <a:t>12</a:t>
            </a:fld>
            <a:endParaRPr lang="en-US" dirty="0"/>
          </a:p>
        </p:txBody>
      </p:sp>
      <p:pic>
        <p:nvPicPr>
          <p:cNvPr id="5" name="Picture 4"/>
          <p:cNvPicPr>
            <a:picLocks noChangeAspect="1"/>
          </p:cNvPicPr>
          <p:nvPr/>
        </p:nvPicPr>
        <p:blipFill>
          <a:blip r:embed="rId2"/>
          <a:stretch>
            <a:fillRect/>
          </a:stretch>
        </p:blipFill>
        <p:spPr>
          <a:xfrm>
            <a:off x="152400" y="92076"/>
            <a:ext cx="8534400" cy="2034185"/>
          </a:xfrm>
          <a:prstGeom prst="rect">
            <a:avLst/>
          </a:prstGeom>
        </p:spPr>
      </p:pic>
      <p:pic>
        <p:nvPicPr>
          <p:cNvPr id="6" name="Picture 5"/>
          <p:cNvPicPr>
            <a:picLocks noChangeAspect="1"/>
          </p:cNvPicPr>
          <p:nvPr/>
        </p:nvPicPr>
        <p:blipFill>
          <a:blip r:embed="rId3"/>
          <a:stretch>
            <a:fillRect/>
          </a:stretch>
        </p:blipFill>
        <p:spPr>
          <a:xfrm>
            <a:off x="152400" y="1948825"/>
            <a:ext cx="7391400" cy="2238033"/>
          </a:xfrm>
          <a:prstGeom prst="rect">
            <a:avLst/>
          </a:prstGeom>
        </p:spPr>
      </p:pic>
      <p:pic>
        <p:nvPicPr>
          <p:cNvPr id="7" name="Picture 6"/>
          <p:cNvPicPr>
            <a:picLocks noChangeAspect="1"/>
          </p:cNvPicPr>
          <p:nvPr/>
        </p:nvPicPr>
        <p:blipFill>
          <a:blip r:embed="rId4"/>
          <a:stretch>
            <a:fillRect/>
          </a:stretch>
        </p:blipFill>
        <p:spPr>
          <a:xfrm>
            <a:off x="5686" y="4018267"/>
            <a:ext cx="7995314" cy="2683751"/>
          </a:xfrm>
          <a:prstGeom prst="rect">
            <a:avLst/>
          </a:prstGeom>
        </p:spPr>
      </p:pic>
    </p:spTree>
    <p:extLst>
      <p:ext uri="{BB962C8B-B14F-4D97-AF65-F5344CB8AC3E}">
        <p14:creationId xmlns:p14="http://schemas.microsoft.com/office/powerpoint/2010/main" val="3977198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C6041E7F-CFE6-4EEE-9276-5D29867B8C1E}" type="slidenum">
              <a:rPr lang="en-US" smtClean="0"/>
              <a:t>13</a:t>
            </a:fld>
            <a:endParaRPr lang="en-US" dirty="0"/>
          </a:p>
        </p:txBody>
      </p:sp>
      <p:pic>
        <p:nvPicPr>
          <p:cNvPr id="5" name="Picture 4"/>
          <p:cNvPicPr>
            <a:picLocks noChangeAspect="1"/>
          </p:cNvPicPr>
          <p:nvPr/>
        </p:nvPicPr>
        <p:blipFill>
          <a:blip r:embed="rId3"/>
          <a:stretch>
            <a:fillRect/>
          </a:stretch>
        </p:blipFill>
        <p:spPr>
          <a:xfrm>
            <a:off x="0" y="0"/>
            <a:ext cx="8991600" cy="3657600"/>
          </a:xfrm>
          <a:prstGeom prst="rect">
            <a:avLst/>
          </a:prstGeom>
        </p:spPr>
      </p:pic>
      <p:pic>
        <p:nvPicPr>
          <p:cNvPr id="6" name="Picture 5"/>
          <p:cNvPicPr>
            <a:picLocks noChangeAspect="1"/>
          </p:cNvPicPr>
          <p:nvPr/>
        </p:nvPicPr>
        <p:blipFill>
          <a:blip r:embed="rId4"/>
          <a:stretch>
            <a:fillRect/>
          </a:stretch>
        </p:blipFill>
        <p:spPr>
          <a:xfrm>
            <a:off x="0" y="3429000"/>
            <a:ext cx="9144000" cy="3320439"/>
          </a:xfrm>
          <a:prstGeom prst="rect">
            <a:avLst/>
          </a:prstGeom>
        </p:spPr>
      </p:pic>
    </p:spTree>
    <p:extLst>
      <p:ext uri="{BB962C8B-B14F-4D97-AF65-F5344CB8AC3E}">
        <p14:creationId xmlns:p14="http://schemas.microsoft.com/office/powerpoint/2010/main" val="564979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C6041E7F-CFE6-4EEE-9276-5D29867B8C1E}" type="slidenum">
              <a:rPr lang="en-US" smtClean="0"/>
              <a:t>14</a:t>
            </a:fld>
            <a:endParaRPr lang="en-US" dirty="0"/>
          </a:p>
        </p:txBody>
      </p:sp>
      <p:pic>
        <p:nvPicPr>
          <p:cNvPr id="5" name="Picture 4"/>
          <p:cNvPicPr>
            <a:picLocks noChangeAspect="1"/>
          </p:cNvPicPr>
          <p:nvPr/>
        </p:nvPicPr>
        <p:blipFill>
          <a:blip r:embed="rId2"/>
          <a:stretch>
            <a:fillRect/>
          </a:stretch>
        </p:blipFill>
        <p:spPr>
          <a:xfrm>
            <a:off x="0" y="-28433"/>
            <a:ext cx="8550138" cy="2924034"/>
          </a:xfrm>
          <a:prstGeom prst="rect">
            <a:avLst/>
          </a:prstGeom>
        </p:spPr>
      </p:pic>
      <p:pic>
        <p:nvPicPr>
          <p:cNvPr id="6" name="Picture 5"/>
          <p:cNvPicPr>
            <a:picLocks noChangeAspect="1"/>
          </p:cNvPicPr>
          <p:nvPr/>
        </p:nvPicPr>
        <p:blipFill>
          <a:blip r:embed="rId3"/>
          <a:stretch>
            <a:fillRect/>
          </a:stretch>
        </p:blipFill>
        <p:spPr>
          <a:xfrm>
            <a:off x="0" y="3198672"/>
            <a:ext cx="8550138" cy="1752600"/>
          </a:xfrm>
          <a:prstGeom prst="rect">
            <a:avLst/>
          </a:prstGeom>
        </p:spPr>
      </p:pic>
      <p:sp>
        <p:nvSpPr>
          <p:cNvPr id="7" name="Rectangle 6"/>
          <p:cNvSpPr/>
          <p:nvPr/>
        </p:nvSpPr>
        <p:spPr>
          <a:xfrm>
            <a:off x="443552" y="5271761"/>
            <a:ext cx="8395648" cy="400110"/>
          </a:xfrm>
          <a:prstGeom prst="rect">
            <a:avLst/>
          </a:prstGeom>
        </p:spPr>
        <p:txBody>
          <a:bodyPr wrap="square">
            <a:spAutoFit/>
          </a:bodyPr>
          <a:lstStyle/>
          <a:p>
            <a:r>
              <a:rPr lang="en-US" sz="2000" b="1" i="1" dirty="0">
                <a:solidFill>
                  <a:srgbClr val="00B050"/>
                </a:solidFill>
                <a:latin typeface="Playfair Display"/>
              </a:rPr>
              <a:t>Chinese scientists develop robot fish that gobble up micro plastics</a:t>
            </a:r>
            <a:endParaRPr lang="en-US" sz="2000" b="1" i="1" dirty="0">
              <a:solidFill>
                <a:srgbClr val="00B050"/>
              </a:solidFill>
              <a:effectLst/>
              <a:latin typeface="Playfair Display"/>
            </a:endParaRPr>
          </a:p>
        </p:txBody>
      </p:sp>
      <p:sp>
        <p:nvSpPr>
          <p:cNvPr id="8" name="Rectangle 7"/>
          <p:cNvSpPr/>
          <p:nvPr/>
        </p:nvSpPr>
        <p:spPr>
          <a:xfrm>
            <a:off x="2438400" y="5817022"/>
            <a:ext cx="6705600" cy="646331"/>
          </a:xfrm>
          <a:prstGeom prst="rect">
            <a:avLst/>
          </a:prstGeom>
        </p:spPr>
        <p:txBody>
          <a:bodyPr wrap="square">
            <a:spAutoFit/>
          </a:bodyPr>
          <a:lstStyle/>
          <a:p>
            <a:r>
              <a:rPr lang="en-IN" dirty="0"/>
              <a:t>https://www.euronews.com/next/2022/07/14/can-these-robot-fish-developed-by-chinese-researchers-help-us-save-the-ocean</a:t>
            </a:r>
          </a:p>
        </p:txBody>
      </p:sp>
    </p:spTree>
    <p:extLst>
      <p:ext uri="{BB962C8B-B14F-4D97-AF65-F5344CB8AC3E}">
        <p14:creationId xmlns:p14="http://schemas.microsoft.com/office/powerpoint/2010/main" val="3265974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ChangeArrowheads="1"/>
          </p:cNvSpPr>
          <p:nvPr>
            <p:ph type="title"/>
          </p:nvPr>
        </p:nvSpPr>
        <p:spPr/>
        <p:txBody>
          <a:bodyPr/>
          <a:lstStyle/>
          <a:p>
            <a:r>
              <a:rPr lang="en-US" dirty="0">
                <a:solidFill>
                  <a:schemeClr val="accent1"/>
                </a:solidFill>
              </a:rPr>
              <a:t>Major Branches of AI</a:t>
            </a:r>
          </a:p>
        </p:txBody>
      </p:sp>
      <p:sp>
        <p:nvSpPr>
          <p:cNvPr id="1086467" name="Rectangle 3"/>
          <p:cNvSpPr>
            <a:spLocks noGrp="1" noChangeArrowheads="1"/>
          </p:cNvSpPr>
          <p:nvPr>
            <p:ph idx="1"/>
          </p:nvPr>
        </p:nvSpPr>
        <p:spPr>
          <a:xfrm>
            <a:off x="457200" y="1428750"/>
            <a:ext cx="8001000" cy="3581400"/>
          </a:xfrm>
        </p:spPr>
        <p:txBody>
          <a:bodyPr>
            <a:noAutofit/>
          </a:bodyPr>
          <a:lstStyle/>
          <a:p>
            <a:pPr lvl="1" algn="just"/>
            <a:r>
              <a:rPr lang="en-US" sz="2400" dirty="0"/>
              <a:t>Perceptive system</a:t>
            </a:r>
          </a:p>
          <a:p>
            <a:pPr lvl="2" algn="just"/>
            <a:r>
              <a:rPr lang="en-US" sz="2000" dirty="0"/>
              <a:t>A system that approximates the way a human sees, hears, and feels objects</a:t>
            </a:r>
          </a:p>
          <a:p>
            <a:pPr lvl="1" algn="just"/>
            <a:r>
              <a:rPr lang="en-US" sz="2400" dirty="0"/>
              <a:t>Vision system</a:t>
            </a:r>
          </a:p>
          <a:p>
            <a:pPr lvl="2" algn="just"/>
            <a:r>
              <a:rPr lang="en-US" sz="2000" dirty="0"/>
              <a:t>Capture, store, and manipulate visual images and pictures</a:t>
            </a:r>
          </a:p>
          <a:p>
            <a:pPr lvl="1" algn="just"/>
            <a:r>
              <a:rPr lang="en-US" sz="2400" dirty="0"/>
              <a:t>Robotics</a:t>
            </a:r>
          </a:p>
          <a:p>
            <a:pPr lvl="2" algn="just"/>
            <a:r>
              <a:rPr lang="en-US" sz="2000" dirty="0"/>
              <a:t>Mechanical and computer devices that perform tedious tasks with high precision</a:t>
            </a:r>
          </a:p>
          <a:p>
            <a:pPr lvl="1" algn="just"/>
            <a:r>
              <a:rPr lang="en-US" sz="2400" dirty="0"/>
              <a:t>Expert system</a:t>
            </a:r>
          </a:p>
          <a:p>
            <a:pPr lvl="2" algn="just"/>
            <a:r>
              <a:rPr lang="en-US" sz="2000" dirty="0"/>
              <a:t>Stores knowledge and makes inferences</a:t>
            </a:r>
          </a:p>
        </p:txBody>
      </p:sp>
      <p:sp>
        <p:nvSpPr>
          <p:cNvPr id="2" name="Slide Number Placeholder 1">
            <a:extLst>
              <a:ext uri="{FF2B5EF4-FFF2-40B4-BE49-F238E27FC236}">
                <a16:creationId xmlns:a16="http://schemas.microsoft.com/office/drawing/2014/main" id="{D2D8A1F8-22F4-49BA-B50F-ABF9F37C2C49}"/>
              </a:ext>
            </a:extLst>
          </p:cNvPr>
          <p:cNvSpPr>
            <a:spLocks noGrp="1"/>
          </p:cNvSpPr>
          <p:nvPr>
            <p:ph type="sldNum" sz="quarter" idx="12"/>
          </p:nvPr>
        </p:nvSpPr>
        <p:spPr/>
        <p:txBody>
          <a:bodyPr/>
          <a:lstStyle/>
          <a:p>
            <a:fld id="{C6041E7F-CFE6-4EEE-9276-5D29867B8C1E}" type="slidenum">
              <a:rPr lang="en-US" smtClean="0"/>
              <a:t>15</a:t>
            </a:fld>
            <a:endParaRPr lang="en-US" dirty="0"/>
          </a:p>
        </p:txBody>
      </p:sp>
    </p:spTree>
    <p:extLst>
      <p:ext uri="{BB962C8B-B14F-4D97-AF65-F5344CB8AC3E}">
        <p14:creationId xmlns:p14="http://schemas.microsoft.com/office/powerpoint/2010/main" val="20349993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a:xfrm>
            <a:off x="641684" y="18047"/>
            <a:ext cx="7200900" cy="972553"/>
          </a:xfrm>
        </p:spPr>
        <p:txBody>
          <a:bodyPr/>
          <a:lstStyle/>
          <a:p>
            <a:r>
              <a:rPr lang="en-US" dirty="0">
                <a:solidFill>
                  <a:schemeClr val="accent1"/>
                </a:solidFill>
              </a:rPr>
              <a:t>Major Branches of AI</a:t>
            </a:r>
          </a:p>
        </p:txBody>
      </p:sp>
      <p:sp>
        <p:nvSpPr>
          <p:cNvPr id="1087491" name="Rectangle 3"/>
          <p:cNvSpPr>
            <a:spLocks noGrp="1" noChangeArrowheads="1"/>
          </p:cNvSpPr>
          <p:nvPr>
            <p:ph idx="1"/>
          </p:nvPr>
        </p:nvSpPr>
        <p:spPr>
          <a:xfrm>
            <a:off x="381000" y="1143000"/>
            <a:ext cx="8229600" cy="3733800"/>
          </a:xfrm>
        </p:spPr>
        <p:txBody>
          <a:bodyPr>
            <a:noAutofit/>
          </a:bodyPr>
          <a:lstStyle/>
          <a:p>
            <a:pPr lvl="1" algn="just"/>
            <a:r>
              <a:rPr lang="en-US" sz="2400" dirty="0"/>
              <a:t>Learning system</a:t>
            </a:r>
          </a:p>
          <a:p>
            <a:pPr lvl="2" algn="just"/>
            <a:r>
              <a:rPr lang="en-US" dirty="0"/>
              <a:t>Computer changes how it functions or reacts to situations based on feedback</a:t>
            </a:r>
          </a:p>
          <a:p>
            <a:pPr lvl="1" algn="just"/>
            <a:r>
              <a:rPr lang="en-US" sz="2400" dirty="0"/>
              <a:t>Natural language processing</a:t>
            </a:r>
          </a:p>
          <a:p>
            <a:pPr lvl="2" algn="just"/>
            <a:r>
              <a:rPr lang="en-US" dirty="0"/>
              <a:t>Computers understand and react to statements and commands made in a “natural” language, such as English</a:t>
            </a:r>
          </a:p>
          <a:p>
            <a:pPr lvl="1" algn="just"/>
            <a:r>
              <a:rPr lang="en-US" sz="2400" dirty="0"/>
              <a:t>Neural network</a:t>
            </a:r>
          </a:p>
          <a:p>
            <a:pPr lvl="2" algn="just"/>
            <a:r>
              <a:rPr lang="en-US" dirty="0"/>
              <a:t>Computer system that can act like or simulate the functioning of the human brain</a:t>
            </a:r>
          </a:p>
        </p:txBody>
      </p:sp>
      <p:pic>
        <p:nvPicPr>
          <p:cNvPr id="5122" name="Picture 2" descr="Natural Language Processing Supporting Artificial Intelligence | NTT  Technical 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4800600"/>
            <a:ext cx="3171825" cy="192916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C0CD2F6-475E-426F-8EF5-E62A1807E272}"/>
              </a:ext>
            </a:extLst>
          </p:cNvPr>
          <p:cNvSpPr>
            <a:spLocks noGrp="1"/>
          </p:cNvSpPr>
          <p:nvPr>
            <p:ph type="sldNum" sz="quarter" idx="12"/>
          </p:nvPr>
        </p:nvSpPr>
        <p:spPr/>
        <p:txBody>
          <a:bodyPr/>
          <a:lstStyle/>
          <a:p>
            <a:fld id="{C6041E7F-CFE6-4EEE-9276-5D29867B8C1E}" type="slidenum">
              <a:rPr lang="en-US" smtClean="0"/>
              <a:t>16</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349ED415-C616-4B78-ABB9-4498F72C62AD}"/>
              </a:ext>
            </a:extLst>
          </p:cNvPr>
          <p:cNvSpPr>
            <a:spLocks noGrp="1" noChangeArrowheads="1"/>
          </p:cNvSpPr>
          <p:nvPr>
            <p:ph type="title"/>
          </p:nvPr>
        </p:nvSpPr>
        <p:spPr/>
        <p:txBody>
          <a:bodyPr/>
          <a:lstStyle/>
          <a:p>
            <a:pPr eaLnBrk="1" hangingPunct="1"/>
            <a:r>
              <a:rPr lang="en-US" altLang="en-US" dirty="0">
                <a:solidFill>
                  <a:schemeClr val="accent1"/>
                </a:solidFill>
              </a:rPr>
              <a:t>Views of AI</a:t>
            </a:r>
            <a:endParaRPr lang="en-IN" altLang="en-US" dirty="0">
              <a:solidFill>
                <a:schemeClr val="accent1"/>
              </a:solidFill>
            </a:endParaRPr>
          </a:p>
        </p:txBody>
      </p:sp>
      <p:sp>
        <p:nvSpPr>
          <p:cNvPr id="7182" name="Rectangle 4">
            <a:extLst>
              <a:ext uri="{FF2B5EF4-FFF2-40B4-BE49-F238E27FC236}">
                <a16:creationId xmlns:a16="http://schemas.microsoft.com/office/drawing/2014/main" id="{405BFF22-0277-4E7F-8424-9B52384E97E1}"/>
              </a:ext>
            </a:extLst>
          </p:cNvPr>
          <p:cNvSpPr>
            <a:spLocks noChangeArrowheads="1"/>
          </p:cNvSpPr>
          <p:nvPr/>
        </p:nvSpPr>
        <p:spPr bwMode="auto">
          <a:xfrm>
            <a:off x="1371600" y="1601788"/>
            <a:ext cx="5688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t>Views of AI fall into four categories:</a:t>
            </a:r>
            <a:endParaRPr lang="en-IN" altLang="en-US" sz="2400" dirty="0"/>
          </a:p>
        </p:txBody>
      </p:sp>
      <p:sp>
        <p:nvSpPr>
          <p:cNvPr id="7184" name="Slide Number Placeholder 2">
            <a:extLst>
              <a:ext uri="{FF2B5EF4-FFF2-40B4-BE49-F238E27FC236}">
                <a16:creationId xmlns:a16="http://schemas.microsoft.com/office/drawing/2014/main" id="{83D8EBAD-E942-43C6-A8A2-02477A7843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4D6C65DB-39EA-4FED-98D1-A31BC5164986}" type="slidenum">
              <a:rPr lang="en-US" altLang="en-US" sz="1400" smtClean="0"/>
              <a:pPr>
                <a:spcBef>
                  <a:spcPct val="0"/>
                </a:spcBef>
                <a:buFontTx/>
                <a:buNone/>
              </a:pPr>
              <a:t>17</a:t>
            </a:fld>
            <a:endParaRPr lang="en-US" altLang="en-US" sz="1400"/>
          </a:p>
        </p:txBody>
      </p:sp>
      <p:pic>
        <p:nvPicPr>
          <p:cNvPr id="5" name="Picture 4"/>
          <p:cNvPicPr>
            <a:picLocks noChangeAspect="1"/>
          </p:cNvPicPr>
          <p:nvPr/>
        </p:nvPicPr>
        <p:blipFill rotWithShape="1">
          <a:blip r:embed="rId2"/>
          <a:srcRect l="5000" t="17778" r="7500" b="5556"/>
          <a:stretch/>
        </p:blipFill>
        <p:spPr>
          <a:xfrm>
            <a:off x="1371600" y="2244488"/>
            <a:ext cx="6749955" cy="44356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5C2992-656F-4952-86EC-ACA5462A8DB2}"/>
              </a:ext>
            </a:extLst>
          </p:cNvPr>
          <p:cNvPicPr>
            <a:picLocks noGrp="1" noChangeAspect="1"/>
          </p:cNvPicPr>
          <p:nvPr>
            <p:ph idx="1"/>
          </p:nvPr>
        </p:nvPicPr>
        <p:blipFill>
          <a:blip r:embed="rId2"/>
          <a:stretch>
            <a:fillRect/>
          </a:stretch>
        </p:blipFill>
        <p:spPr>
          <a:xfrm>
            <a:off x="457200" y="685800"/>
            <a:ext cx="8229600" cy="5410199"/>
          </a:xfrm>
        </p:spPr>
      </p:pic>
      <p:sp>
        <p:nvSpPr>
          <p:cNvPr id="3" name="Slide Number Placeholder 2">
            <a:extLst>
              <a:ext uri="{FF2B5EF4-FFF2-40B4-BE49-F238E27FC236}">
                <a16:creationId xmlns:a16="http://schemas.microsoft.com/office/drawing/2014/main" id="{847600FF-E0BA-4EDD-AEE7-1A8CFD74DBB9}"/>
              </a:ext>
            </a:extLst>
          </p:cNvPr>
          <p:cNvSpPr>
            <a:spLocks noGrp="1"/>
          </p:cNvSpPr>
          <p:nvPr>
            <p:ph type="sldNum" sz="quarter" idx="12"/>
          </p:nvPr>
        </p:nvSpPr>
        <p:spPr/>
        <p:txBody>
          <a:bodyPr/>
          <a:lstStyle/>
          <a:p>
            <a:fld id="{C6041E7F-CFE6-4EEE-9276-5D29867B8C1E}" type="slidenum">
              <a:rPr lang="en-US" smtClean="0"/>
              <a:t>18</a:t>
            </a:fld>
            <a:endParaRPr lang="en-US" dirty="0"/>
          </a:p>
        </p:txBody>
      </p:sp>
    </p:spTree>
    <p:extLst>
      <p:ext uri="{BB962C8B-B14F-4D97-AF65-F5344CB8AC3E}">
        <p14:creationId xmlns:p14="http://schemas.microsoft.com/office/powerpoint/2010/main" val="2943041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0094CF-9E66-47B7-A830-DF67D97E1525}"/>
              </a:ext>
            </a:extLst>
          </p:cNvPr>
          <p:cNvPicPr>
            <a:picLocks noGrp="1" noChangeAspect="1"/>
          </p:cNvPicPr>
          <p:nvPr>
            <p:ph idx="1"/>
          </p:nvPr>
        </p:nvPicPr>
        <p:blipFill>
          <a:blip r:embed="rId2"/>
          <a:stretch>
            <a:fillRect/>
          </a:stretch>
        </p:blipFill>
        <p:spPr>
          <a:xfrm>
            <a:off x="457200" y="685800"/>
            <a:ext cx="8229600" cy="5008244"/>
          </a:xfrm>
        </p:spPr>
      </p:pic>
      <p:sp>
        <p:nvSpPr>
          <p:cNvPr id="3" name="Slide Number Placeholder 2">
            <a:extLst>
              <a:ext uri="{FF2B5EF4-FFF2-40B4-BE49-F238E27FC236}">
                <a16:creationId xmlns:a16="http://schemas.microsoft.com/office/drawing/2014/main" id="{82D3D693-0A9C-4866-A3A7-FB4A38E4BEC1}"/>
              </a:ext>
            </a:extLst>
          </p:cNvPr>
          <p:cNvSpPr>
            <a:spLocks noGrp="1"/>
          </p:cNvSpPr>
          <p:nvPr>
            <p:ph type="sldNum" sz="quarter" idx="12"/>
          </p:nvPr>
        </p:nvSpPr>
        <p:spPr/>
        <p:txBody>
          <a:bodyPr/>
          <a:lstStyle/>
          <a:p>
            <a:fld id="{C6041E7F-CFE6-4EEE-9276-5D29867B8C1E}" type="slidenum">
              <a:rPr lang="en-US" smtClean="0"/>
              <a:t>19</a:t>
            </a:fld>
            <a:endParaRPr lang="en-US" dirty="0"/>
          </a:p>
        </p:txBody>
      </p:sp>
    </p:spTree>
    <p:extLst>
      <p:ext uri="{BB962C8B-B14F-4D97-AF65-F5344CB8AC3E}">
        <p14:creationId xmlns:p14="http://schemas.microsoft.com/office/powerpoint/2010/main" val="249885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C6041E7F-CFE6-4EEE-9276-5D29867B8C1E}" type="slidenum">
              <a:rPr lang="en-US" smtClean="0"/>
              <a:t>2</a:t>
            </a:fld>
            <a:endParaRPr lang="en-US" dirty="0"/>
          </a:p>
        </p:txBody>
      </p:sp>
      <p:pic>
        <p:nvPicPr>
          <p:cNvPr id="1026" name="Picture 2" descr="Artificial Intelligence defined | James Serra's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21"/>
            <a:ext cx="8991599" cy="681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7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C6041E7F-CFE6-4EEE-9276-5D29867B8C1E}" type="slidenum">
              <a:rPr lang="en-US" smtClean="0"/>
              <a:t>20</a:t>
            </a:fld>
            <a:endParaRPr lang="en-US" dirty="0"/>
          </a:p>
        </p:txBody>
      </p:sp>
      <p:pic>
        <p:nvPicPr>
          <p:cNvPr id="5" name="Picture 4"/>
          <p:cNvPicPr>
            <a:picLocks noChangeAspect="1"/>
          </p:cNvPicPr>
          <p:nvPr/>
        </p:nvPicPr>
        <p:blipFill rotWithShape="1">
          <a:blip r:embed="rId2"/>
          <a:srcRect l="1666" t="-393" r="2500" b="19028"/>
          <a:stretch/>
        </p:blipFill>
        <p:spPr>
          <a:xfrm>
            <a:off x="140623" y="-15875"/>
            <a:ext cx="8982905" cy="6873875"/>
          </a:xfrm>
          <a:prstGeom prst="rect">
            <a:avLst/>
          </a:prstGeom>
        </p:spPr>
      </p:pic>
    </p:spTree>
    <p:extLst>
      <p:ext uri="{BB962C8B-B14F-4D97-AF65-F5344CB8AC3E}">
        <p14:creationId xmlns:p14="http://schemas.microsoft.com/office/powerpoint/2010/main" val="1956518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C6041E7F-CFE6-4EEE-9276-5D29867B8C1E}" type="slidenum">
              <a:rPr lang="en-US" smtClean="0"/>
              <a:t>21</a:t>
            </a:fld>
            <a:endParaRPr lang="en-US" dirty="0"/>
          </a:p>
        </p:txBody>
      </p:sp>
      <p:pic>
        <p:nvPicPr>
          <p:cNvPr id="5" name="Picture 4"/>
          <p:cNvPicPr>
            <a:picLocks noChangeAspect="1"/>
          </p:cNvPicPr>
          <p:nvPr/>
        </p:nvPicPr>
        <p:blipFill rotWithShape="1">
          <a:blip r:embed="rId2"/>
          <a:srcRect l="16667" t="1088" r="16667" b="11463"/>
          <a:stretch/>
        </p:blipFill>
        <p:spPr>
          <a:xfrm>
            <a:off x="129153" y="18197"/>
            <a:ext cx="8885693" cy="6553200"/>
          </a:xfrm>
          <a:prstGeom prst="rect">
            <a:avLst/>
          </a:prstGeom>
        </p:spPr>
      </p:pic>
    </p:spTree>
    <p:extLst>
      <p:ext uri="{BB962C8B-B14F-4D97-AF65-F5344CB8AC3E}">
        <p14:creationId xmlns:p14="http://schemas.microsoft.com/office/powerpoint/2010/main" val="2291601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C6041E7F-CFE6-4EEE-9276-5D29867B8C1E}" type="slidenum">
              <a:rPr lang="en-US" smtClean="0"/>
              <a:t>22</a:t>
            </a:fld>
            <a:endParaRPr lang="en-US" dirty="0"/>
          </a:p>
        </p:txBody>
      </p:sp>
      <p:pic>
        <p:nvPicPr>
          <p:cNvPr id="6" name="Picture 5"/>
          <p:cNvPicPr>
            <a:picLocks noChangeAspect="1"/>
          </p:cNvPicPr>
          <p:nvPr/>
        </p:nvPicPr>
        <p:blipFill>
          <a:blip r:embed="rId2"/>
          <a:stretch>
            <a:fillRect/>
          </a:stretch>
        </p:blipFill>
        <p:spPr>
          <a:xfrm>
            <a:off x="342900" y="533400"/>
            <a:ext cx="8458200" cy="6097588"/>
          </a:xfrm>
          <a:prstGeom prst="rect">
            <a:avLst/>
          </a:prstGeom>
        </p:spPr>
      </p:pic>
    </p:spTree>
    <p:extLst>
      <p:ext uri="{BB962C8B-B14F-4D97-AF65-F5344CB8AC3E}">
        <p14:creationId xmlns:p14="http://schemas.microsoft.com/office/powerpoint/2010/main" val="799004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IN" altLang="en-US" sz="3200" b="1">
                <a:solidFill>
                  <a:srgbClr val="000000"/>
                </a:solidFill>
                <a:latin typeface="Arial" panose="020B0604020202020204" pitchFamily="34" charset="0"/>
                <a:ea typeface="Droid Sans"/>
                <a:cs typeface="Arial" panose="020B0604020202020204" pitchFamily="34" charset="0"/>
              </a:rPr>
              <a:t>Acting humanly: The Turing test</a:t>
            </a:r>
            <a:endParaRPr lang="en-US" altLang="en-US" sz="3200">
              <a:ea typeface="Droid Sans"/>
              <a:cs typeface="Arial" panose="020B0604020202020204" pitchFamily="34" charset="0"/>
            </a:endParaRPr>
          </a:p>
        </p:txBody>
      </p:sp>
      <p:sp>
        <p:nvSpPr>
          <p:cNvPr id="4" name="Date Placeholder 3"/>
          <p:cNvSpPr>
            <a:spLocks noGrp="1"/>
          </p:cNvSpPr>
          <p:nvPr>
            <p:ph type="dt" sz="quarter" idx="10"/>
          </p:nvPr>
        </p:nvSpPr>
        <p:spPr/>
        <p:txBody>
          <a:bodyPr/>
          <a:lstStyle/>
          <a:p>
            <a:pPr>
              <a:defRPr/>
            </a:pPr>
            <a:fld id="{347E5C02-B5E8-45D3-BB42-DC67364EE01F}" type="datetime1">
              <a:rPr lang="en-US"/>
              <a:pPr>
                <a:defRPr/>
              </a:pPr>
              <a:t>2/11/2024</a:t>
            </a:fld>
            <a:endParaRPr lang="en-US" dirty="0"/>
          </a:p>
        </p:txBody>
      </p:sp>
      <p:sp>
        <p:nvSpPr>
          <p:cNvPr id="5" name="Footer Placeholder 4"/>
          <p:cNvSpPr>
            <a:spLocks noGrp="1"/>
          </p:cNvSpPr>
          <p:nvPr>
            <p:ph type="ftr" sz="quarter" idx="11"/>
          </p:nvPr>
        </p:nvSpPr>
        <p:spPr/>
        <p:txBody>
          <a:bodyPr/>
          <a:lstStyle/>
          <a:p>
            <a:pPr>
              <a:defRPr/>
            </a:pPr>
            <a:r>
              <a:rPr lang="en-US"/>
              <a:t>Artificial Intelligence</a:t>
            </a:r>
            <a:endParaRPr lang="en-US" dirty="0"/>
          </a:p>
        </p:txBody>
      </p:sp>
      <p:sp>
        <p:nvSpPr>
          <p:cNvPr id="717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DF4CF9F-8DB5-4493-85C1-7216F1564069}" type="slidenum">
              <a:rPr lang="en-US" altLang="en-US">
                <a:solidFill>
                  <a:srgbClr val="898989"/>
                </a:solidFill>
                <a:latin typeface="Calibri" panose="020F0502020204030204" pitchFamily="34" charset="0"/>
              </a:rPr>
              <a:pPr/>
              <a:t>23</a:t>
            </a:fld>
            <a:endParaRPr lang="en-US" altLang="en-US">
              <a:solidFill>
                <a:srgbClr val="898989"/>
              </a:solidFill>
              <a:latin typeface="Calibri" panose="020F0502020204030204" pitchFamily="34" charset="0"/>
            </a:endParaRPr>
          </a:p>
        </p:txBody>
      </p:sp>
      <p:pic>
        <p:nvPicPr>
          <p:cNvPr id="71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8700" y="3611563"/>
            <a:ext cx="3429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pPr marL="195843" indent="-195843" algn="just" eaLnBrk="1" fontAlgn="auto" hangingPunct="1">
              <a:spcAft>
                <a:spcPts val="0"/>
              </a:spcAft>
              <a:buFont typeface="Wingdings" charset="0"/>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defRPr/>
            </a:pPr>
            <a:r>
              <a:rPr lang="en-IN" sz="2400" dirty="0">
                <a:solidFill>
                  <a:srgbClr val="000000"/>
                </a:solidFill>
                <a:latin typeface="Arial" pitchFamily="34" charset="0"/>
                <a:ea typeface="Droid Sans" charset="0"/>
                <a:cs typeface="Arial" pitchFamily="34" charset="0"/>
              </a:rPr>
              <a:t>Test proposed by Alan Turing in 1950</a:t>
            </a:r>
          </a:p>
          <a:p>
            <a:pPr marL="195843" indent="-195843" algn="just" eaLnBrk="1" fontAlgn="auto" hangingPunct="1">
              <a:spcAft>
                <a:spcPts val="0"/>
              </a:spcAft>
              <a:buFont typeface="Wingdings" charset="0"/>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defRPr/>
            </a:pPr>
            <a:r>
              <a:rPr lang="en-IN" sz="2400" dirty="0">
                <a:solidFill>
                  <a:srgbClr val="000000"/>
                </a:solidFill>
                <a:latin typeface="Arial" pitchFamily="34" charset="0"/>
                <a:ea typeface="Droid Sans" charset="0"/>
                <a:cs typeface="Arial" pitchFamily="34" charset="0"/>
              </a:rPr>
              <a:t>Conversations between Interrogator, Computer and Humans</a:t>
            </a:r>
          </a:p>
          <a:p>
            <a:pPr marL="195843" indent="-195843" algn="just" eaLnBrk="1" fontAlgn="auto" hangingPunct="1">
              <a:spcAft>
                <a:spcPts val="0"/>
              </a:spcAft>
              <a:buFont typeface="Wingdings" charset="0"/>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defRPr/>
            </a:pPr>
            <a:r>
              <a:rPr lang="en-IN" sz="2400" dirty="0">
                <a:solidFill>
                  <a:srgbClr val="000000"/>
                </a:solidFill>
                <a:latin typeface="Arial" pitchFamily="34" charset="0"/>
                <a:ea typeface="Droid Sans" charset="0"/>
                <a:cs typeface="Arial" pitchFamily="34" charset="0"/>
              </a:rPr>
              <a:t>The computer need to possess the following capabilities :</a:t>
            </a:r>
          </a:p>
          <a:p>
            <a:pPr marL="195843" indent="-195843" eaLnBrk="1" fontAlgn="auto" hangingPunct="1">
              <a:spcAft>
                <a:spcPts val="0"/>
              </a:spcAft>
              <a:buFont typeface="Arial" charset="0"/>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defRPr/>
            </a:pPr>
            <a:r>
              <a:rPr lang="en-IN" sz="1800" dirty="0">
                <a:solidFill>
                  <a:srgbClr val="000000"/>
                </a:solidFill>
                <a:latin typeface="Arial" pitchFamily="34" charset="0"/>
                <a:ea typeface="Droid Sans" charset="0"/>
                <a:cs typeface="Arial" pitchFamily="34" charset="0"/>
              </a:rPr>
              <a:t>Natural Language processing</a:t>
            </a:r>
          </a:p>
          <a:p>
            <a:pPr marL="195843" indent="-195843" eaLnBrk="1" fontAlgn="auto" hangingPunct="1">
              <a:spcAft>
                <a:spcPts val="0"/>
              </a:spcAft>
              <a:buFont typeface="Arial" charset="0"/>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defRPr/>
            </a:pPr>
            <a:r>
              <a:rPr lang="en-IN" sz="1800" dirty="0">
                <a:solidFill>
                  <a:srgbClr val="000000"/>
                </a:solidFill>
                <a:latin typeface="Arial" pitchFamily="34" charset="0"/>
                <a:ea typeface="Droid Sans" charset="0"/>
                <a:cs typeface="Arial" pitchFamily="34" charset="0"/>
              </a:rPr>
              <a:t>Knowledge Representation</a:t>
            </a:r>
          </a:p>
          <a:p>
            <a:pPr marL="195843" indent="-195843" eaLnBrk="1" fontAlgn="auto" hangingPunct="1">
              <a:spcAft>
                <a:spcPts val="0"/>
              </a:spcAft>
              <a:buFont typeface="Arial" charset="0"/>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defRPr/>
            </a:pPr>
            <a:r>
              <a:rPr lang="en-IN" sz="1800" dirty="0">
                <a:solidFill>
                  <a:srgbClr val="000000"/>
                </a:solidFill>
                <a:latin typeface="Arial" pitchFamily="34" charset="0"/>
                <a:ea typeface="Droid Sans" charset="0"/>
                <a:cs typeface="Arial" pitchFamily="34" charset="0"/>
              </a:rPr>
              <a:t>Automated Reasoning</a:t>
            </a:r>
          </a:p>
          <a:p>
            <a:pPr marL="195843" indent="-195843" eaLnBrk="1" fontAlgn="auto" hangingPunct="1">
              <a:spcAft>
                <a:spcPts val="0"/>
              </a:spcAft>
              <a:buFont typeface="Arial" charset="0"/>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defRPr/>
            </a:pPr>
            <a:r>
              <a:rPr lang="en-IN" sz="1800" dirty="0">
                <a:solidFill>
                  <a:srgbClr val="000000"/>
                </a:solidFill>
                <a:latin typeface="Arial" pitchFamily="34" charset="0"/>
                <a:ea typeface="Droid Sans" charset="0"/>
                <a:cs typeface="Arial" pitchFamily="34" charset="0"/>
              </a:rPr>
              <a:t>Machine Learning</a:t>
            </a:r>
          </a:p>
          <a:p>
            <a:pPr marL="195843" indent="-195843" eaLnBrk="1" fontAlgn="auto" hangingPunct="1">
              <a:spcAft>
                <a:spcPts val="0"/>
              </a:spcAft>
              <a:buFont typeface="Arial" charset="0"/>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defRPr/>
            </a:pPr>
            <a:r>
              <a:rPr lang="en-IN" sz="1800" dirty="0">
                <a:solidFill>
                  <a:srgbClr val="000000"/>
                </a:solidFill>
                <a:latin typeface="Arial" pitchFamily="34" charset="0"/>
                <a:ea typeface="Droid Sans" charset="0"/>
                <a:cs typeface="Arial" pitchFamily="34" charset="0"/>
              </a:rPr>
              <a:t>Computer vision</a:t>
            </a:r>
          </a:p>
          <a:p>
            <a:pPr marL="195843" indent="-195843" eaLnBrk="1" fontAlgn="auto" hangingPunct="1">
              <a:spcAft>
                <a:spcPts val="0"/>
              </a:spcAft>
              <a:buFont typeface="Arial" charset="0"/>
              <a:buChar cha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defRPr/>
            </a:pPr>
            <a:r>
              <a:rPr lang="en-IN" sz="1800" dirty="0">
                <a:solidFill>
                  <a:srgbClr val="000000"/>
                </a:solidFill>
                <a:latin typeface="Arial" pitchFamily="34" charset="0"/>
                <a:ea typeface="Droid Sans" charset="0"/>
                <a:cs typeface="Arial" pitchFamily="34" charset="0"/>
              </a:rPr>
              <a:t>Robotics</a:t>
            </a:r>
          </a:p>
          <a:p>
            <a:endParaRPr lang="en-IN" dirty="0"/>
          </a:p>
        </p:txBody>
      </p:sp>
    </p:spTree>
    <p:extLst>
      <p:ext uri="{BB962C8B-B14F-4D97-AF65-F5344CB8AC3E}">
        <p14:creationId xmlns:p14="http://schemas.microsoft.com/office/powerpoint/2010/main" val="2342126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C6041E7F-CFE6-4EEE-9276-5D29867B8C1E}" type="slidenum">
              <a:rPr lang="en-US" smtClean="0"/>
              <a:t>24</a:t>
            </a:fld>
            <a:endParaRPr lang="en-US" dirty="0"/>
          </a:p>
        </p:txBody>
      </p:sp>
      <p:pic>
        <p:nvPicPr>
          <p:cNvPr id="5" name="Picture 4"/>
          <p:cNvPicPr>
            <a:picLocks noChangeAspect="1"/>
          </p:cNvPicPr>
          <p:nvPr/>
        </p:nvPicPr>
        <p:blipFill rotWithShape="1">
          <a:blip r:embed="rId2"/>
          <a:srcRect l="15833" t="4052" r="14999" b="7015"/>
          <a:stretch/>
        </p:blipFill>
        <p:spPr>
          <a:xfrm>
            <a:off x="182223" y="173161"/>
            <a:ext cx="8961777" cy="6478393"/>
          </a:xfrm>
          <a:prstGeom prst="rect">
            <a:avLst/>
          </a:prstGeom>
        </p:spPr>
      </p:pic>
    </p:spTree>
    <p:extLst>
      <p:ext uri="{BB962C8B-B14F-4D97-AF65-F5344CB8AC3E}">
        <p14:creationId xmlns:p14="http://schemas.microsoft.com/office/powerpoint/2010/main" val="4162279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C6041E7F-CFE6-4EEE-9276-5D29867B8C1E}" type="slidenum">
              <a:rPr lang="en-US" smtClean="0"/>
              <a:t>25</a:t>
            </a:fld>
            <a:endParaRPr lang="en-US" dirty="0"/>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7924800" y="5562600"/>
            <a:ext cx="990600" cy="1158875"/>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1647440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C6041E7F-CFE6-4EEE-9276-5D29867B8C1E}" type="slidenum">
              <a:rPr lang="en-US" smtClean="0"/>
              <a:t>26</a:t>
            </a:fld>
            <a:endParaRPr lang="en-US" dirty="0"/>
          </a:p>
        </p:txBody>
      </p:sp>
      <p:pic>
        <p:nvPicPr>
          <p:cNvPr id="5" name="Picture 4"/>
          <p:cNvPicPr>
            <a:picLocks noChangeAspect="1"/>
          </p:cNvPicPr>
          <p:nvPr/>
        </p:nvPicPr>
        <p:blipFill rotWithShape="1">
          <a:blip r:embed="rId2"/>
          <a:srcRect l="15000" t="2570" r="16666" b="9981"/>
          <a:stretch/>
        </p:blipFill>
        <p:spPr>
          <a:xfrm>
            <a:off x="166616" y="-167778"/>
            <a:ext cx="8810767" cy="6706690"/>
          </a:xfrm>
          <a:prstGeom prst="rect">
            <a:avLst/>
          </a:prstGeom>
        </p:spPr>
      </p:pic>
      <p:pic>
        <p:nvPicPr>
          <p:cNvPr id="6" name="Picture 5"/>
          <p:cNvPicPr>
            <a:picLocks noChangeAspect="1"/>
          </p:cNvPicPr>
          <p:nvPr/>
        </p:nvPicPr>
        <p:blipFill rotWithShape="1">
          <a:blip r:embed="rId3"/>
          <a:srcRect l="8333" t="54446" r="7500" b="14427"/>
          <a:stretch/>
        </p:blipFill>
        <p:spPr>
          <a:xfrm>
            <a:off x="685800" y="5534434"/>
            <a:ext cx="7391401" cy="1183458"/>
          </a:xfrm>
          <a:prstGeom prst="rect">
            <a:avLst/>
          </a:prstGeom>
        </p:spPr>
      </p:pic>
    </p:spTree>
    <p:extLst>
      <p:ext uri="{BB962C8B-B14F-4D97-AF65-F5344CB8AC3E}">
        <p14:creationId xmlns:p14="http://schemas.microsoft.com/office/powerpoint/2010/main" val="1547632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C6041E7F-CFE6-4EEE-9276-5D29867B8C1E}" type="slidenum">
              <a:rPr lang="en-US" smtClean="0"/>
              <a:t>27</a:t>
            </a:fld>
            <a:endParaRPr lang="en-US" dirty="0"/>
          </a:p>
        </p:txBody>
      </p:sp>
      <p:pic>
        <p:nvPicPr>
          <p:cNvPr id="5" name="Picture 4"/>
          <p:cNvPicPr>
            <a:picLocks noChangeAspect="1"/>
          </p:cNvPicPr>
          <p:nvPr/>
        </p:nvPicPr>
        <p:blipFill rotWithShape="1">
          <a:blip r:embed="rId2"/>
          <a:srcRect l="15000" t="2570" r="15833" b="11462"/>
          <a:stretch/>
        </p:blipFill>
        <p:spPr>
          <a:xfrm>
            <a:off x="0" y="243836"/>
            <a:ext cx="8878064" cy="6400800"/>
          </a:xfrm>
          <a:prstGeom prst="rect">
            <a:avLst/>
          </a:prstGeom>
        </p:spPr>
      </p:pic>
    </p:spTree>
    <p:extLst>
      <p:ext uri="{BB962C8B-B14F-4D97-AF65-F5344CB8AC3E}">
        <p14:creationId xmlns:p14="http://schemas.microsoft.com/office/powerpoint/2010/main" val="195567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Times New Roman" pitchFamily="18" charset="0"/>
                <a:cs typeface="Times New Roman" pitchFamily="18" charset="0"/>
              </a:rPr>
              <a:t>AI Advantages</a:t>
            </a:r>
          </a:p>
        </p:txBody>
      </p:sp>
      <p:sp>
        <p:nvSpPr>
          <p:cNvPr id="3" name="Content Placeholder 2"/>
          <p:cNvSpPr>
            <a:spLocks noGrp="1"/>
          </p:cNvSpPr>
          <p:nvPr>
            <p:ph idx="1"/>
          </p:nvPr>
        </p:nvSpPr>
        <p:spPr/>
        <p:txBody>
          <a:bodyPr>
            <a:normAutofit fontScale="70000" lnSpcReduction="20000"/>
          </a:bodyPr>
          <a:lstStyle/>
          <a:p>
            <a:pPr algn="just"/>
            <a:r>
              <a:rPr lang="en-US" dirty="0">
                <a:cs typeface="Times New Roman" pitchFamily="18" charset="0"/>
              </a:rPr>
              <a:t>Reduction in Human Error</a:t>
            </a:r>
          </a:p>
          <a:p>
            <a:pPr algn="just"/>
            <a:r>
              <a:rPr lang="en-US" dirty="0">
                <a:cs typeface="Times New Roman" pitchFamily="18" charset="0"/>
              </a:rPr>
              <a:t>Takes risks instead of Humans</a:t>
            </a:r>
          </a:p>
          <a:p>
            <a:pPr algn="just"/>
            <a:r>
              <a:rPr lang="en-US" dirty="0">
                <a:cs typeface="Times New Roman" pitchFamily="18" charset="0"/>
              </a:rPr>
              <a:t>Available 24x7</a:t>
            </a:r>
          </a:p>
          <a:p>
            <a:pPr algn="just"/>
            <a:r>
              <a:rPr lang="en-US" dirty="0">
                <a:cs typeface="Times New Roman" pitchFamily="18" charset="0"/>
              </a:rPr>
              <a:t>Helping in Repetitive Jobs</a:t>
            </a:r>
          </a:p>
          <a:p>
            <a:pPr algn="just"/>
            <a:r>
              <a:rPr lang="en-US" dirty="0">
                <a:cs typeface="Times New Roman" pitchFamily="18" charset="0"/>
              </a:rPr>
              <a:t>Digital Assistance</a:t>
            </a:r>
          </a:p>
          <a:p>
            <a:pPr algn="just"/>
            <a:r>
              <a:rPr lang="en-US" dirty="0">
                <a:cs typeface="Times New Roman" pitchFamily="18" charset="0"/>
              </a:rPr>
              <a:t>Faster Decisions</a:t>
            </a:r>
          </a:p>
          <a:p>
            <a:pPr algn="just"/>
            <a:r>
              <a:rPr lang="en-AU" altLang="ar-JO" dirty="0">
                <a:cs typeface="Times New Roman" panose="02020603050405020304" pitchFamily="18" charset="0"/>
              </a:rPr>
              <a:t>More powerful and more useful computers</a:t>
            </a:r>
          </a:p>
          <a:p>
            <a:pPr algn="just"/>
            <a:r>
              <a:rPr lang="en-AU" altLang="ar-JO" dirty="0">
                <a:cs typeface="Times New Roman" panose="02020603050405020304" pitchFamily="18" charset="0"/>
              </a:rPr>
              <a:t>New and improved interfaces</a:t>
            </a:r>
          </a:p>
          <a:p>
            <a:pPr algn="just"/>
            <a:r>
              <a:rPr lang="en-AU" altLang="ar-JO" dirty="0">
                <a:cs typeface="Times New Roman" panose="02020603050405020304" pitchFamily="18" charset="0"/>
              </a:rPr>
              <a:t>Solving new problems</a:t>
            </a:r>
          </a:p>
          <a:p>
            <a:pPr algn="just"/>
            <a:r>
              <a:rPr lang="en-AU" altLang="ar-JO" dirty="0">
                <a:cs typeface="Times New Roman" panose="02020603050405020304" pitchFamily="18" charset="0"/>
              </a:rPr>
              <a:t>Better handling of information</a:t>
            </a:r>
          </a:p>
          <a:p>
            <a:pPr algn="just"/>
            <a:r>
              <a:rPr lang="en-AU" altLang="ar-JO" dirty="0">
                <a:cs typeface="Times New Roman" panose="02020603050405020304" pitchFamily="18" charset="0"/>
              </a:rPr>
              <a:t>Relieves information overload</a:t>
            </a:r>
          </a:p>
          <a:p>
            <a:pPr algn="just"/>
            <a:r>
              <a:rPr lang="en-AU" altLang="ar-JO" dirty="0">
                <a:cs typeface="Times New Roman" panose="02020603050405020304" pitchFamily="18" charset="0"/>
              </a:rPr>
              <a:t>Conversion of information into knowledge</a:t>
            </a:r>
          </a:p>
          <a:p>
            <a:pPr algn="just"/>
            <a:endParaRPr lang="en-US"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1990FBCD-13B9-429A-A7DC-F056FD55B751}"/>
              </a:ext>
            </a:extLst>
          </p:cNvPr>
          <p:cNvSpPr>
            <a:spLocks noGrp="1"/>
          </p:cNvSpPr>
          <p:nvPr>
            <p:ph type="sldNum" sz="quarter" idx="12"/>
          </p:nvPr>
        </p:nvSpPr>
        <p:spPr/>
        <p:txBody>
          <a:bodyPr/>
          <a:lstStyle/>
          <a:p>
            <a:fld id="{C6041E7F-CFE6-4EEE-9276-5D29867B8C1E}" type="slidenum">
              <a:rPr lang="en-US" smtClean="0"/>
              <a:t>28</a:t>
            </a:fld>
            <a:endParaRPr lang="en-US" dirty="0"/>
          </a:p>
        </p:txBody>
      </p:sp>
    </p:spTree>
    <p:extLst>
      <p:ext uri="{BB962C8B-B14F-4D97-AF65-F5344CB8AC3E}">
        <p14:creationId xmlns:p14="http://schemas.microsoft.com/office/powerpoint/2010/main" val="2372294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Times New Roman" pitchFamily="18" charset="0"/>
                <a:cs typeface="Times New Roman" pitchFamily="18" charset="0"/>
              </a:rPr>
              <a:t>Disadvantages</a:t>
            </a:r>
            <a:endParaRPr lang="en-US" dirty="0">
              <a:solidFill>
                <a:schemeClr val="accent1"/>
              </a:solidFill>
            </a:endParaRPr>
          </a:p>
        </p:txBody>
      </p:sp>
      <p:sp>
        <p:nvSpPr>
          <p:cNvPr id="3" name="Content Placeholder 2"/>
          <p:cNvSpPr>
            <a:spLocks noGrp="1"/>
          </p:cNvSpPr>
          <p:nvPr>
            <p:ph idx="1"/>
          </p:nvPr>
        </p:nvSpPr>
        <p:spPr/>
        <p:txBody>
          <a:bodyPr>
            <a:normAutofit fontScale="47500" lnSpcReduction="20000"/>
          </a:bodyPr>
          <a:lstStyle/>
          <a:p>
            <a:pPr algn="just"/>
            <a:endParaRPr lang="en-US" dirty="0">
              <a:latin typeface="Times New Roman" pitchFamily="18" charset="0"/>
              <a:cs typeface="Times New Roman" pitchFamily="18" charset="0"/>
            </a:endParaRPr>
          </a:p>
          <a:p>
            <a:pPr algn="just"/>
            <a:r>
              <a:rPr lang="en-US" sz="5100" dirty="0">
                <a:cs typeface="Times New Roman" pitchFamily="18" charset="0"/>
              </a:rPr>
              <a:t>High Cost of Implementation</a:t>
            </a:r>
          </a:p>
          <a:p>
            <a:pPr algn="just"/>
            <a:r>
              <a:rPr lang="en-US" sz="5100" dirty="0">
                <a:cs typeface="Times New Roman" pitchFamily="18" charset="0"/>
              </a:rPr>
              <a:t>Can’t Replace Humans</a:t>
            </a:r>
          </a:p>
          <a:p>
            <a:pPr algn="just"/>
            <a:r>
              <a:rPr lang="en-US" sz="5100" dirty="0">
                <a:cs typeface="Times New Roman" pitchFamily="18" charset="0"/>
              </a:rPr>
              <a:t>Doesn’t Improve With Experience</a:t>
            </a:r>
          </a:p>
          <a:p>
            <a:pPr algn="just" fontAlgn="base"/>
            <a:r>
              <a:rPr lang="en-US" sz="5100" dirty="0">
                <a:cs typeface="Times New Roman" pitchFamily="18" charset="0"/>
              </a:rPr>
              <a:t>Lacks Creativity</a:t>
            </a:r>
          </a:p>
          <a:p>
            <a:pPr algn="just"/>
            <a:r>
              <a:rPr lang="en-US" sz="5100" dirty="0">
                <a:cs typeface="Times New Roman" pitchFamily="18" charset="0"/>
              </a:rPr>
              <a:t>Risk of Unemployment</a:t>
            </a:r>
          </a:p>
          <a:p>
            <a:pPr algn="just"/>
            <a:r>
              <a:rPr lang="en-AU" altLang="ar-JO" sz="5100" dirty="0">
                <a:cs typeface="Times New Roman" panose="02020603050405020304" pitchFamily="18" charset="0"/>
              </a:rPr>
              <a:t>Difficulty with software development - slow and expensive</a:t>
            </a:r>
          </a:p>
          <a:p>
            <a:pPr algn="just"/>
            <a:r>
              <a:rPr lang="en-AU" altLang="ar-JO" sz="5100" dirty="0">
                <a:cs typeface="Times New Roman" panose="02020603050405020304" pitchFamily="18" charset="0"/>
              </a:rPr>
              <a:t>Few experienced programmers</a:t>
            </a:r>
          </a:p>
          <a:p>
            <a:r>
              <a:rPr lang="en-AU" altLang="ar-JO" sz="5100" dirty="0">
                <a:cs typeface="Times New Roman" panose="02020603050405020304" pitchFamily="18" charset="0"/>
              </a:rPr>
              <a:t>Few practical products have reached the market as yet. </a:t>
            </a:r>
            <a:br>
              <a:rPr lang="en-AU" altLang="ar-JO" sz="5100" dirty="0">
                <a:cs typeface="Times New Roman" panose="02020603050405020304" pitchFamily="18" charset="0"/>
              </a:rPr>
            </a:br>
            <a:endParaRPr lang="en-US" altLang="ar-JO" sz="5100" dirty="0">
              <a:cs typeface="Times New Roman" panose="02020603050405020304" pitchFamily="18" charset="0"/>
            </a:endParaRPr>
          </a:p>
          <a:p>
            <a:pPr algn="just"/>
            <a:endParaRPr lang="en-US" dirty="0">
              <a:latin typeface="Times New Roman" pitchFamily="18" charset="0"/>
              <a:cs typeface="Times New Roman" pitchFamily="18" charset="0"/>
            </a:endParaRPr>
          </a:p>
          <a:p>
            <a:pPr>
              <a:buNone/>
            </a:pPr>
            <a:br>
              <a:rPr lang="en-US" dirty="0"/>
            </a:br>
            <a:endParaRPr lang="en-US" dirty="0"/>
          </a:p>
        </p:txBody>
      </p:sp>
      <p:sp>
        <p:nvSpPr>
          <p:cNvPr id="4" name="Slide Number Placeholder 3">
            <a:extLst>
              <a:ext uri="{FF2B5EF4-FFF2-40B4-BE49-F238E27FC236}">
                <a16:creationId xmlns:a16="http://schemas.microsoft.com/office/drawing/2014/main" id="{2384049D-2F9D-4C9B-AF5F-A0D65F3BB33C}"/>
              </a:ext>
            </a:extLst>
          </p:cNvPr>
          <p:cNvSpPr>
            <a:spLocks noGrp="1"/>
          </p:cNvSpPr>
          <p:nvPr>
            <p:ph type="sldNum" sz="quarter" idx="12"/>
          </p:nvPr>
        </p:nvSpPr>
        <p:spPr/>
        <p:txBody>
          <a:bodyPr/>
          <a:lstStyle/>
          <a:p>
            <a:fld id="{C6041E7F-CFE6-4EEE-9276-5D29867B8C1E}" type="slidenum">
              <a:rPr lang="en-US" smtClean="0"/>
              <a:t>29</a:t>
            </a:fld>
            <a:endParaRPr lang="en-US" dirty="0"/>
          </a:p>
        </p:txBody>
      </p:sp>
      <p:sp>
        <p:nvSpPr>
          <p:cNvPr id="5" name="Rectangle 4"/>
          <p:cNvSpPr/>
          <p:nvPr/>
        </p:nvSpPr>
        <p:spPr>
          <a:xfrm>
            <a:off x="747214" y="5151472"/>
            <a:ext cx="7710985" cy="1754326"/>
          </a:xfrm>
          <a:prstGeom prst="rect">
            <a:avLst/>
          </a:prstGeom>
        </p:spPr>
        <p:txBody>
          <a:bodyPr wrap="square">
            <a:spAutoFit/>
          </a:bodyPr>
          <a:lstStyle/>
          <a:p>
            <a:r>
              <a:rPr lang="en-US" b="1" i="1" dirty="0">
                <a:solidFill>
                  <a:srgbClr val="FF0000"/>
                </a:solidFill>
                <a:latin typeface="Merriweather-Bold"/>
              </a:rPr>
              <a:t>Chess-playing robot in Russia turns violent mid-match and breaks a 7-year-old boy’s finger.</a:t>
            </a:r>
          </a:p>
          <a:p>
            <a:endParaRPr lang="en-US" b="1" dirty="0">
              <a:solidFill>
                <a:srgbClr val="000000"/>
              </a:solidFill>
              <a:latin typeface="Merriweather-Bold"/>
            </a:endParaRPr>
          </a:p>
          <a:p>
            <a:r>
              <a:rPr lang="en-US" i="1" dirty="0">
                <a:solidFill>
                  <a:srgbClr val="000000"/>
                </a:solidFill>
                <a:latin typeface="Merriweather-Bold"/>
              </a:rPr>
              <a:t>https://indianexpress.com/article/sports/chess/rogue-robot-breaks-childs-finger-during-chess-match-8049075/</a:t>
            </a:r>
            <a:endParaRPr lang="en-US" i="1" dirty="0">
              <a:solidFill>
                <a:srgbClr val="000000"/>
              </a:solidFill>
              <a:effectLst/>
              <a:latin typeface="Merriweather-Bold"/>
            </a:endParaRPr>
          </a:p>
          <a:p>
            <a:endParaRPr lang="en-US" b="1" i="0" dirty="0">
              <a:solidFill>
                <a:srgbClr val="000000"/>
              </a:solidFill>
              <a:effectLst/>
              <a:latin typeface="Merriweather-Bold"/>
            </a:endParaRPr>
          </a:p>
        </p:txBody>
      </p:sp>
    </p:spTree>
    <p:extLst>
      <p:ext uri="{BB962C8B-B14F-4D97-AF65-F5344CB8AC3E}">
        <p14:creationId xmlns:p14="http://schemas.microsoft.com/office/powerpoint/2010/main" val="2353921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What is AI?</a:t>
            </a:r>
          </a:p>
        </p:txBody>
      </p:sp>
      <p:sp>
        <p:nvSpPr>
          <p:cNvPr id="3" name="Content Placeholder 2"/>
          <p:cNvSpPr>
            <a:spLocks noGrp="1"/>
          </p:cNvSpPr>
          <p:nvPr>
            <p:ph idx="1"/>
          </p:nvPr>
        </p:nvSpPr>
        <p:spPr>
          <a:xfrm>
            <a:off x="457200" y="1600200"/>
            <a:ext cx="8229600" cy="4724400"/>
          </a:xfrm>
        </p:spPr>
        <p:txBody>
          <a:bodyPr>
            <a:noAutofit/>
          </a:bodyPr>
          <a:lstStyle/>
          <a:p>
            <a:pPr algn="just"/>
            <a:r>
              <a:rPr lang="en-US" sz="2800" b="1" dirty="0"/>
              <a:t>Artificial intelligence</a:t>
            </a:r>
            <a:r>
              <a:rPr lang="en-US" sz="2800" dirty="0"/>
              <a:t> (</a:t>
            </a:r>
            <a:r>
              <a:rPr lang="en-US" sz="2800" b="1" dirty="0"/>
              <a:t>AI</a:t>
            </a:r>
            <a:r>
              <a:rPr lang="en-US" sz="2800" dirty="0"/>
              <a:t>) is technology and a branch of computer science that studies and develops intelligent machines and software.</a:t>
            </a:r>
          </a:p>
          <a:p>
            <a:pPr algn="just"/>
            <a:r>
              <a:rPr lang="en-US" sz="2800" dirty="0"/>
              <a:t>“The study and design of intelligent agents”</a:t>
            </a:r>
          </a:p>
          <a:p>
            <a:pPr algn="just"/>
            <a:r>
              <a:rPr lang="en-US" sz="2800" dirty="0"/>
              <a:t>An intelligent agent is a system that perceives its environment and takes actions that maximize its chances of success. </a:t>
            </a:r>
          </a:p>
          <a:p>
            <a:pPr algn="just"/>
            <a:r>
              <a:rPr lang="en-US" sz="2800" dirty="0">
                <a:solidFill>
                  <a:schemeClr val="tx2"/>
                </a:solidFill>
              </a:rPr>
              <a:t>John McCarthy </a:t>
            </a:r>
            <a:r>
              <a:rPr lang="en-US" sz="2800" dirty="0"/>
              <a:t>coined the term AI in 1956</a:t>
            </a:r>
          </a:p>
          <a:p>
            <a:pPr algn="just"/>
            <a:r>
              <a:rPr lang="en-US" sz="2800" dirty="0"/>
              <a:t>Defines it as "the science and engineering of making intelligent machines".</a:t>
            </a:r>
          </a:p>
        </p:txBody>
      </p:sp>
      <p:sp>
        <p:nvSpPr>
          <p:cNvPr id="4" name="Slide Number Placeholder 3">
            <a:extLst>
              <a:ext uri="{FF2B5EF4-FFF2-40B4-BE49-F238E27FC236}">
                <a16:creationId xmlns:a16="http://schemas.microsoft.com/office/drawing/2014/main" id="{1E5DC311-FD08-4080-8F6D-83FFAE52B43F}"/>
              </a:ext>
            </a:extLst>
          </p:cNvPr>
          <p:cNvSpPr>
            <a:spLocks noGrp="1"/>
          </p:cNvSpPr>
          <p:nvPr>
            <p:ph type="sldNum" sz="quarter" idx="12"/>
          </p:nvPr>
        </p:nvSpPr>
        <p:spPr/>
        <p:txBody>
          <a:bodyPr/>
          <a:lstStyle/>
          <a:p>
            <a:fld id="{C6041E7F-CFE6-4EEE-9276-5D29867B8C1E}"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59455DEC-D627-4BA8-94EC-7ACDCE0F14D1}"/>
              </a:ext>
            </a:extLst>
          </p:cNvPr>
          <p:cNvSpPr>
            <a:spLocks noGrp="1" noChangeArrowheads="1"/>
          </p:cNvSpPr>
          <p:nvPr>
            <p:ph type="title"/>
          </p:nvPr>
        </p:nvSpPr>
        <p:spPr>
          <a:xfrm>
            <a:off x="179388" y="188913"/>
            <a:ext cx="8748712" cy="936625"/>
          </a:xfrm>
        </p:spPr>
        <p:txBody>
          <a:bodyPr/>
          <a:lstStyle/>
          <a:p>
            <a:pPr eaLnBrk="1" hangingPunct="1"/>
            <a:r>
              <a:rPr lang="en-IN" altLang="en-US" b="1" dirty="0">
                <a:solidFill>
                  <a:schemeClr val="accent1"/>
                </a:solidFill>
              </a:rPr>
              <a:t>Representations/Languages Used </a:t>
            </a:r>
            <a:endParaRPr lang="en-IN" altLang="en-US" dirty="0">
              <a:solidFill>
                <a:schemeClr val="accent1"/>
              </a:solidFill>
            </a:endParaRPr>
          </a:p>
        </p:txBody>
      </p:sp>
      <p:sp>
        <p:nvSpPr>
          <p:cNvPr id="40963" name="Content Placeholder 2">
            <a:extLst>
              <a:ext uri="{FF2B5EF4-FFF2-40B4-BE49-F238E27FC236}">
                <a16:creationId xmlns:a16="http://schemas.microsoft.com/office/drawing/2014/main" id="{2A02D7E9-3987-4EDB-8FA7-6408F2DF2A0E}"/>
              </a:ext>
            </a:extLst>
          </p:cNvPr>
          <p:cNvSpPr>
            <a:spLocks noGrp="1" noChangeArrowheads="1"/>
          </p:cNvSpPr>
          <p:nvPr>
            <p:ph idx="1"/>
          </p:nvPr>
        </p:nvSpPr>
        <p:spPr>
          <a:xfrm>
            <a:off x="611188" y="1341438"/>
            <a:ext cx="3529012" cy="4114800"/>
          </a:xfrm>
        </p:spPr>
        <p:txBody>
          <a:bodyPr/>
          <a:lstStyle/>
          <a:p>
            <a:pPr eaLnBrk="1" hangingPunct="1"/>
            <a:r>
              <a:rPr lang="en-IN" altLang="en-US" sz="2000" b="1">
                <a:solidFill>
                  <a:srgbClr val="7030A0"/>
                </a:solidFill>
              </a:rPr>
              <a:t>First order logic</a:t>
            </a:r>
          </a:p>
          <a:p>
            <a:pPr eaLnBrk="1" hangingPunct="1"/>
            <a:r>
              <a:rPr lang="en-IN" altLang="en-US" sz="2000" b="1">
                <a:solidFill>
                  <a:srgbClr val="7030A0"/>
                </a:solidFill>
              </a:rPr>
              <a:t>Higher order logic</a:t>
            </a:r>
          </a:p>
          <a:p>
            <a:pPr eaLnBrk="1" hangingPunct="1"/>
            <a:r>
              <a:rPr lang="en-IN" altLang="en-US" sz="2000" b="1">
                <a:solidFill>
                  <a:srgbClr val="7030A0"/>
                </a:solidFill>
              </a:rPr>
              <a:t>Logic programs</a:t>
            </a:r>
          </a:p>
          <a:p>
            <a:pPr eaLnBrk="1" hangingPunct="1"/>
            <a:r>
              <a:rPr lang="en-IN" altLang="en-US" sz="2000" b="1">
                <a:solidFill>
                  <a:srgbClr val="7030A0"/>
                </a:solidFill>
              </a:rPr>
              <a:t>Frames</a:t>
            </a:r>
          </a:p>
          <a:p>
            <a:pPr eaLnBrk="1" hangingPunct="1"/>
            <a:r>
              <a:rPr lang="en-IN" altLang="en-US" sz="2000" b="1">
                <a:solidFill>
                  <a:srgbClr val="7030A0"/>
                </a:solidFill>
              </a:rPr>
              <a:t>Production Rules</a:t>
            </a:r>
          </a:p>
          <a:p>
            <a:pPr eaLnBrk="1" hangingPunct="1"/>
            <a:r>
              <a:rPr lang="en-IN" altLang="en-US" sz="2000" b="1">
                <a:solidFill>
                  <a:srgbClr val="7030A0"/>
                </a:solidFill>
              </a:rPr>
              <a:t>Semantic Networks</a:t>
            </a:r>
          </a:p>
          <a:p>
            <a:pPr eaLnBrk="1" hangingPunct="1"/>
            <a:r>
              <a:rPr lang="en-IN" altLang="en-US" sz="2000" b="1">
                <a:solidFill>
                  <a:srgbClr val="7030A0"/>
                </a:solidFill>
              </a:rPr>
              <a:t>Fuzzy logic</a:t>
            </a:r>
          </a:p>
          <a:p>
            <a:pPr eaLnBrk="1" hangingPunct="1"/>
            <a:r>
              <a:rPr lang="en-IN" altLang="en-US" sz="2000" b="1">
                <a:solidFill>
                  <a:srgbClr val="7030A0"/>
                </a:solidFill>
              </a:rPr>
              <a:t>Bayes nets</a:t>
            </a:r>
          </a:p>
          <a:p>
            <a:pPr eaLnBrk="1" hangingPunct="1"/>
            <a:r>
              <a:rPr lang="en-IN" altLang="en-US" sz="2000" b="1">
                <a:solidFill>
                  <a:srgbClr val="7030A0"/>
                </a:solidFill>
              </a:rPr>
              <a:t>Hidden Markov models</a:t>
            </a:r>
          </a:p>
          <a:p>
            <a:pPr eaLnBrk="1" hangingPunct="1"/>
            <a:r>
              <a:rPr lang="en-IN" altLang="en-US" sz="2000" b="1">
                <a:solidFill>
                  <a:srgbClr val="7030A0"/>
                </a:solidFill>
              </a:rPr>
              <a:t>Neural networks</a:t>
            </a:r>
          </a:p>
          <a:p>
            <a:pPr eaLnBrk="1" hangingPunct="1"/>
            <a:r>
              <a:rPr lang="en-IN" altLang="en-US" sz="2000" b="1">
                <a:solidFill>
                  <a:srgbClr val="7030A0"/>
                </a:solidFill>
              </a:rPr>
              <a:t>Strips</a:t>
            </a:r>
          </a:p>
        </p:txBody>
      </p:sp>
      <p:sp>
        <p:nvSpPr>
          <p:cNvPr id="4" name="Content Placeholder 2">
            <a:extLst>
              <a:ext uri="{FF2B5EF4-FFF2-40B4-BE49-F238E27FC236}">
                <a16:creationId xmlns:a16="http://schemas.microsoft.com/office/drawing/2014/main" id="{1D56581C-3DA3-414B-98A2-1C5CE60EA738}"/>
              </a:ext>
            </a:extLst>
          </p:cNvPr>
          <p:cNvSpPr txBox="1">
            <a:spLocks/>
          </p:cNvSpPr>
          <p:nvPr/>
        </p:nvSpPr>
        <p:spPr bwMode="auto">
          <a:xfrm>
            <a:off x="4211638" y="1268413"/>
            <a:ext cx="4248150" cy="5256212"/>
          </a:xfrm>
          <a:prstGeom prst="rect">
            <a:avLst/>
          </a:prstGeom>
          <a:noFill/>
          <a:ln w="9525">
            <a:noFill/>
            <a:miter lim="800000"/>
            <a:headEnd/>
            <a:tailEnd/>
          </a:ln>
          <a:effectLst/>
        </p:spPr>
        <p:txBody>
          <a:bodyPr/>
          <a:lstStyle/>
          <a:p>
            <a:pPr marL="342900" indent="-342900" algn="just" eaLnBrk="1" hangingPunct="1">
              <a:spcBef>
                <a:spcPct val="20000"/>
              </a:spcBef>
              <a:buFontTx/>
              <a:buChar char="•"/>
              <a:defRPr/>
            </a:pPr>
            <a:r>
              <a:rPr lang="en-IN" sz="2000" b="1" kern="0" dirty="0">
                <a:latin typeface="+mn-lt"/>
              </a:rPr>
              <a:t>Some standard AI programming languages have been developed in order to build intelligent programs efficiently and robustly. These include:</a:t>
            </a:r>
          </a:p>
          <a:p>
            <a:pPr marL="800100" lvl="1" indent="-342900" eaLnBrk="1" hangingPunct="1">
              <a:spcBef>
                <a:spcPct val="20000"/>
              </a:spcBef>
              <a:buFontTx/>
              <a:buChar char="•"/>
              <a:defRPr/>
            </a:pPr>
            <a:r>
              <a:rPr lang="en-IN" sz="2000" b="1" kern="0" dirty="0" err="1">
                <a:solidFill>
                  <a:srgbClr val="C00000"/>
                </a:solidFill>
                <a:latin typeface="+mn-lt"/>
              </a:rPr>
              <a:t>Prolog</a:t>
            </a:r>
            <a:endParaRPr lang="en-IN" sz="2000" b="1" kern="0" dirty="0">
              <a:solidFill>
                <a:srgbClr val="C00000"/>
              </a:solidFill>
              <a:latin typeface="+mn-lt"/>
            </a:endParaRPr>
          </a:p>
          <a:p>
            <a:pPr marL="800100" lvl="1" indent="-342900" eaLnBrk="1" hangingPunct="1">
              <a:spcBef>
                <a:spcPct val="20000"/>
              </a:spcBef>
              <a:buFontTx/>
              <a:buChar char="•"/>
              <a:defRPr/>
            </a:pPr>
            <a:r>
              <a:rPr lang="en-IN" sz="2000" b="1" kern="0" dirty="0">
                <a:solidFill>
                  <a:srgbClr val="C00000"/>
                </a:solidFill>
                <a:latin typeface="+mn-lt"/>
              </a:rPr>
              <a:t>Lisp (</a:t>
            </a:r>
            <a:r>
              <a:rPr lang="en-IN" sz="2000" b="1" kern="0" dirty="0" err="1">
                <a:solidFill>
                  <a:srgbClr val="C00000"/>
                </a:solidFill>
                <a:latin typeface="+mn-lt"/>
              </a:rPr>
              <a:t>LISt</a:t>
            </a:r>
            <a:r>
              <a:rPr lang="en-IN" sz="2000" b="1" kern="0" dirty="0">
                <a:solidFill>
                  <a:srgbClr val="C00000"/>
                </a:solidFill>
                <a:latin typeface="+mn-lt"/>
              </a:rPr>
              <a:t> Processing)</a:t>
            </a:r>
          </a:p>
          <a:p>
            <a:pPr marL="800100" lvl="1" indent="-342900" eaLnBrk="1" hangingPunct="1">
              <a:spcBef>
                <a:spcPct val="20000"/>
              </a:spcBef>
              <a:buFontTx/>
              <a:buChar char="•"/>
              <a:defRPr/>
            </a:pPr>
            <a:r>
              <a:rPr lang="en-IN" sz="2000" b="1" kern="0" dirty="0">
                <a:solidFill>
                  <a:srgbClr val="C00000"/>
                </a:solidFill>
                <a:latin typeface="+mn-lt"/>
              </a:rPr>
              <a:t>ML (</a:t>
            </a:r>
            <a:r>
              <a:rPr lang="en-IN" sz="2000" b="1" kern="0" dirty="0" err="1">
                <a:solidFill>
                  <a:srgbClr val="C00000"/>
                </a:solidFill>
                <a:latin typeface="+mn-lt"/>
              </a:rPr>
              <a:t>Metalanguage</a:t>
            </a:r>
            <a:r>
              <a:rPr lang="en-IN" sz="2000" b="1" kern="0" dirty="0">
                <a:solidFill>
                  <a:srgbClr val="C00000"/>
                </a:solidFill>
                <a:latin typeface="+mn-lt"/>
              </a:rPr>
              <a:t>)</a:t>
            </a:r>
          </a:p>
          <a:p>
            <a:pPr marL="342900" indent="-342900" algn="just" eaLnBrk="1" hangingPunct="1">
              <a:spcBef>
                <a:spcPct val="20000"/>
              </a:spcBef>
              <a:buFontTx/>
              <a:buChar char="•"/>
              <a:defRPr/>
            </a:pPr>
            <a:r>
              <a:rPr lang="en-IN" sz="2000" b="1" kern="0" dirty="0">
                <a:latin typeface="+mn-lt"/>
              </a:rPr>
              <a:t>Other languages are also used extensively to build AI programs, including:</a:t>
            </a:r>
          </a:p>
          <a:p>
            <a:pPr marL="800100" lvl="1" indent="-342900" eaLnBrk="1" hangingPunct="1">
              <a:spcBef>
                <a:spcPct val="20000"/>
              </a:spcBef>
              <a:buFontTx/>
              <a:buChar char="•"/>
              <a:defRPr/>
            </a:pPr>
            <a:r>
              <a:rPr lang="en-IN" sz="2000" b="1" kern="0" dirty="0">
                <a:solidFill>
                  <a:srgbClr val="C00000"/>
                </a:solidFill>
                <a:latin typeface="+mn-lt"/>
              </a:rPr>
              <a:t>Perl</a:t>
            </a:r>
          </a:p>
          <a:p>
            <a:pPr marL="800100" lvl="1" indent="-342900" eaLnBrk="1" hangingPunct="1">
              <a:spcBef>
                <a:spcPct val="20000"/>
              </a:spcBef>
              <a:buFontTx/>
              <a:buChar char="•"/>
              <a:defRPr/>
            </a:pPr>
            <a:r>
              <a:rPr lang="en-IN" sz="2000" b="1" kern="0" dirty="0">
                <a:solidFill>
                  <a:srgbClr val="C00000"/>
                </a:solidFill>
                <a:latin typeface="+mn-lt"/>
              </a:rPr>
              <a:t>C++</a:t>
            </a:r>
          </a:p>
          <a:p>
            <a:pPr marL="800100" lvl="1" indent="-342900" eaLnBrk="1" hangingPunct="1">
              <a:spcBef>
                <a:spcPct val="20000"/>
              </a:spcBef>
              <a:buFontTx/>
              <a:buChar char="•"/>
              <a:defRPr/>
            </a:pPr>
            <a:r>
              <a:rPr lang="en-IN" sz="2000" b="1" kern="0" dirty="0">
                <a:solidFill>
                  <a:srgbClr val="C00000"/>
                </a:solidFill>
                <a:latin typeface="+mn-lt"/>
              </a:rPr>
              <a:t>Java</a:t>
            </a:r>
          </a:p>
          <a:p>
            <a:pPr marL="800100" lvl="1" indent="-342900" eaLnBrk="1" hangingPunct="1">
              <a:spcBef>
                <a:spcPct val="20000"/>
              </a:spcBef>
              <a:buFontTx/>
              <a:buChar char="•"/>
              <a:defRPr/>
            </a:pPr>
            <a:r>
              <a:rPr lang="en-IN" sz="2000" b="1" kern="0" dirty="0">
                <a:solidFill>
                  <a:srgbClr val="C00000"/>
                </a:solidFill>
                <a:latin typeface="+mn-lt"/>
              </a:rPr>
              <a:t>C</a:t>
            </a:r>
          </a:p>
        </p:txBody>
      </p:sp>
      <p:sp>
        <p:nvSpPr>
          <p:cNvPr id="40966" name="Slide Number Placeholder 2">
            <a:extLst>
              <a:ext uri="{FF2B5EF4-FFF2-40B4-BE49-F238E27FC236}">
                <a16:creationId xmlns:a16="http://schemas.microsoft.com/office/drawing/2014/main" id="{F4EFF289-E003-4C16-B335-DF2EC565F0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B54DE24-5774-44A2-B532-B607F83FA7EE}" type="slidenum">
              <a:rPr lang="en-US" altLang="en-US" sz="1400"/>
              <a:pPr>
                <a:spcBef>
                  <a:spcPct val="0"/>
                </a:spcBef>
                <a:buFontTx/>
                <a:buNone/>
              </a:pPr>
              <a:t>30</a:t>
            </a:fld>
            <a:endParaRPr lang="en-US" altLang="en-US" sz="1400"/>
          </a:p>
        </p:txBody>
      </p:sp>
    </p:spTree>
    <p:extLst>
      <p:ext uri="{BB962C8B-B14F-4D97-AF65-F5344CB8AC3E}">
        <p14:creationId xmlns:p14="http://schemas.microsoft.com/office/powerpoint/2010/main" val="356596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49D4BFE-8BC3-4A12-A033-6A5BB159E4CC}"/>
              </a:ext>
            </a:extLst>
          </p:cNvPr>
          <p:cNvSpPr>
            <a:spLocks noGrp="1" noChangeArrowheads="1"/>
          </p:cNvSpPr>
          <p:nvPr>
            <p:ph type="title"/>
          </p:nvPr>
        </p:nvSpPr>
        <p:spPr/>
        <p:txBody>
          <a:bodyPr/>
          <a:lstStyle/>
          <a:p>
            <a:r>
              <a:rPr lang="en-US" altLang="en-US" dirty="0">
                <a:solidFill>
                  <a:schemeClr val="accent1"/>
                </a:solidFill>
              </a:rPr>
              <a:t>Categorization of AI</a:t>
            </a:r>
          </a:p>
        </p:txBody>
      </p:sp>
      <p:sp>
        <p:nvSpPr>
          <p:cNvPr id="14339" name="Content Placeholder 2">
            <a:extLst>
              <a:ext uri="{FF2B5EF4-FFF2-40B4-BE49-F238E27FC236}">
                <a16:creationId xmlns:a16="http://schemas.microsoft.com/office/drawing/2014/main" id="{BD708C80-46D9-400F-805A-7E078F69A015}"/>
              </a:ext>
            </a:extLst>
          </p:cNvPr>
          <p:cNvSpPr>
            <a:spLocks noGrp="1" noChangeArrowheads="1"/>
          </p:cNvSpPr>
          <p:nvPr>
            <p:ph idx="1"/>
          </p:nvPr>
        </p:nvSpPr>
        <p:spPr>
          <a:xfrm>
            <a:off x="685800" y="1981200"/>
            <a:ext cx="7772400" cy="2527300"/>
          </a:xfrm>
        </p:spPr>
        <p:txBody>
          <a:bodyPr/>
          <a:lstStyle/>
          <a:p>
            <a:pPr lvl="2"/>
            <a:r>
              <a:rPr lang="en-US" altLang="en-US" sz="3600" dirty="0"/>
              <a:t>Narrow Intelligence</a:t>
            </a:r>
          </a:p>
          <a:p>
            <a:pPr lvl="2"/>
            <a:r>
              <a:rPr lang="en-US" altLang="en-US" sz="3600" dirty="0"/>
              <a:t>General Intelligence</a:t>
            </a:r>
          </a:p>
          <a:p>
            <a:pPr lvl="2"/>
            <a:r>
              <a:rPr lang="en-US" altLang="en-US" sz="3600" dirty="0"/>
              <a:t>Super Intelligence</a:t>
            </a:r>
          </a:p>
        </p:txBody>
      </p:sp>
      <p:sp>
        <p:nvSpPr>
          <p:cNvPr id="14341" name="Slide Number Placeholder 4">
            <a:extLst>
              <a:ext uri="{FF2B5EF4-FFF2-40B4-BE49-F238E27FC236}">
                <a16:creationId xmlns:a16="http://schemas.microsoft.com/office/drawing/2014/main" id="{C038A130-5552-48F3-B256-C440D394B85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EC3F623-4A4A-4EF0-BCC2-CADE556155A7}" type="slidenum">
              <a:rPr lang="en-US" altLang="en-US" sz="1400" smtClean="0"/>
              <a:pPr>
                <a:spcBef>
                  <a:spcPct val="0"/>
                </a:spcBef>
                <a:buFontTx/>
                <a:buNone/>
              </a:pPr>
              <a:t>31</a:t>
            </a:fld>
            <a:endParaRPr lang="en-US" altLang="en-US" sz="1400"/>
          </a:p>
        </p:txBody>
      </p:sp>
    </p:spTree>
    <p:extLst>
      <p:ext uri="{BB962C8B-B14F-4D97-AF65-F5344CB8AC3E}">
        <p14:creationId xmlns:p14="http://schemas.microsoft.com/office/powerpoint/2010/main" val="33408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C1629929-0D36-43B8-A7B2-4056E9B1ECA2}"/>
              </a:ext>
            </a:extLst>
          </p:cNvPr>
          <p:cNvSpPr>
            <a:spLocks noGrp="1" noChangeArrowheads="1"/>
          </p:cNvSpPr>
          <p:nvPr>
            <p:ph idx="1"/>
          </p:nvPr>
        </p:nvSpPr>
        <p:spPr>
          <a:xfrm>
            <a:off x="381000" y="1219200"/>
            <a:ext cx="8294688" cy="5181600"/>
          </a:xfrm>
        </p:spPr>
        <p:txBody>
          <a:bodyPr>
            <a:normAutofit/>
          </a:bodyPr>
          <a:lstStyle/>
          <a:p>
            <a:pPr algn="just"/>
            <a:r>
              <a:rPr lang="en-US" altLang="en-US" sz="2000" b="1" dirty="0"/>
              <a:t>Narrow (or) Weak artificial intelligence : </a:t>
            </a:r>
            <a:r>
              <a:rPr lang="en-US" altLang="en-US" sz="2000" dirty="0"/>
              <a:t>It is an artificial intelligence that is focused on one narrow task.</a:t>
            </a:r>
          </a:p>
          <a:p>
            <a:pPr marL="0" indent="0" algn="just">
              <a:buNone/>
            </a:pPr>
            <a:endParaRPr lang="en-US" altLang="en-US" sz="2000" dirty="0"/>
          </a:p>
          <a:p>
            <a:pPr algn="just"/>
            <a:r>
              <a:rPr lang="en-US" altLang="en-US" sz="2000" b="1" dirty="0"/>
              <a:t>Artificial general intelligence </a:t>
            </a:r>
            <a:r>
              <a:rPr lang="en-US" altLang="en-US" sz="2000" dirty="0"/>
              <a:t>is also referred to as "strong AI" or "full AI". It as the ability of a machine to perform "general intelligent action".</a:t>
            </a:r>
          </a:p>
          <a:p>
            <a:pPr marL="0" indent="0" algn="just">
              <a:buNone/>
            </a:pPr>
            <a:endParaRPr lang="en-US" altLang="en-US" sz="2000" dirty="0"/>
          </a:p>
          <a:p>
            <a:pPr algn="just"/>
            <a:r>
              <a:rPr lang="en-US" altLang="en-US" sz="2000" b="1" dirty="0"/>
              <a:t>A superintelligence </a:t>
            </a:r>
            <a:r>
              <a:rPr lang="en-US" altLang="en-US" sz="2000" dirty="0"/>
              <a:t>is a hypothetical agent that possesses intelligence far surpassing that of the brightest and most gifted human minds. </a:t>
            </a:r>
          </a:p>
          <a:p>
            <a:pPr marL="0" indent="0" algn="just">
              <a:buNone/>
            </a:pPr>
            <a:endParaRPr lang="en-US" altLang="en-US" sz="2000" dirty="0"/>
          </a:p>
          <a:p>
            <a:pPr algn="just"/>
            <a:r>
              <a:rPr lang="en-US" altLang="en-US" sz="2000" dirty="0"/>
              <a:t>"Superintelligence" may also refer to a property of problem-solving systems (e.g., superintelligent language translators or engineering assistants) whether or not these high-level intellectual competencies are embodied in agents that act in the world. </a:t>
            </a:r>
          </a:p>
          <a:p>
            <a:pPr algn="just"/>
            <a:r>
              <a:rPr lang="en-US" altLang="en-US" sz="2000" dirty="0"/>
              <a:t>A superintelligence may or may not be created by an intelligence explosion and associated with a technological singularity.</a:t>
            </a:r>
          </a:p>
        </p:txBody>
      </p:sp>
      <p:sp>
        <p:nvSpPr>
          <p:cNvPr id="3" name="Title 1">
            <a:extLst>
              <a:ext uri="{FF2B5EF4-FFF2-40B4-BE49-F238E27FC236}">
                <a16:creationId xmlns:a16="http://schemas.microsoft.com/office/drawing/2014/main" id="{4D924F9C-4F9D-4A0B-A862-3119A9C1C121}"/>
              </a:ext>
            </a:extLst>
          </p:cNvPr>
          <p:cNvSpPr>
            <a:spLocks noGrp="1" noChangeArrowheads="1"/>
          </p:cNvSpPr>
          <p:nvPr>
            <p:ph type="title"/>
          </p:nvPr>
        </p:nvSpPr>
        <p:spPr>
          <a:xfrm>
            <a:off x="457200" y="274638"/>
            <a:ext cx="8229600" cy="868362"/>
          </a:xfrm>
        </p:spPr>
        <p:txBody>
          <a:bodyPr/>
          <a:lstStyle/>
          <a:p>
            <a:r>
              <a:rPr lang="en-US" altLang="en-US" dirty="0">
                <a:solidFill>
                  <a:schemeClr val="accent1"/>
                </a:solidFill>
              </a:rPr>
              <a:t>Categorization of AI…</a:t>
            </a:r>
            <a:r>
              <a:rPr lang="en-US" altLang="en-US" dirty="0" err="1">
                <a:solidFill>
                  <a:schemeClr val="accent1"/>
                </a:solidFill>
              </a:rPr>
              <a:t>contd</a:t>
            </a:r>
            <a:endParaRPr lang="en-US" altLang="en-US" dirty="0">
              <a:solidFill>
                <a:schemeClr val="accent1"/>
              </a:solidFill>
            </a:endParaRPr>
          </a:p>
        </p:txBody>
      </p:sp>
    </p:spTree>
    <p:extLst>
      <p:ext uri="{BB962C8B-B14F-4D97-AF65-F5344CB8AC3E}">
        <p14:creationId xmlns:p14="http://schemas.microsoft.com/office/powerpoint/2010/main" val="242842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64C8-57FF-7C20-5D07-981660E9CF55}"/>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C9757DF1-17DA-AE1F-0D49-49C5DA6803EC}"/>
              </a:ext>
            </a:extLst>
          </p:cNvPr>
          <p:cNvSpPr>
            <a:spLocks noGrp="1"/>
          </p:cNvSpPr>
          <p:nvPr>
            <p:ph type="sldNum" sz="quarter" idx="12"/>
          </p:nvPr>
        </p:nvSpPr>
        <p:spPr/>
        <p:txBody>
          <a:bodyPr/>
          <a:lstStyle/>
          <a:p>
            <a:fld id="{C6041E7F-CFE6-4EEE-9276-5D29867B8C1E}" type="slidenum">
              <a:rPr lang="en-US" smtClean="0"/>
              <a:t>33</a:t>
            </a:fld>
            <a:endParaRPr lang="en-US" dirty="0"/>
          </a:p>
        </p:txBody>
      </p:sp>
      <p:pic>
        <p:nvPicPr>
          <p:cNvPr id="14338" name="Picture 2" descr="Types of Artificial Intelligence: Weak, General, Super | Python Tricks">
            <a:extLst>
              <a:ext uri="{FF2B5EF4-FFF2-40B4-BE49-F238E27FC236}">
                <a16:creationId xmlns:a16="http://schemas.microsoft.com/office/drawing/2014/main" id="{1028CAAC-8D0B-5BE8-CF4E-0D26F0DCFF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381000"/>
            <a:ext cx="7609417" cy="570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097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B3468-0B4E-6AAB-4D94-D0C433715DD9}"/>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810619A7-B6CE-7AA5-AC2D-F51AD0BB2379}"/>
              </a:ext>
            </a:extLst>
          </p:cNvPr>
          <p:cNvSpPr>
            <a:spLocks noGrp="1"/>
          </p:cNvSpPr>
          <p:nvPr>
            <p:ph type="sldNum" sz="quarter" idx="12"/>
          </p:nvPr>
        </p:nvSpPr>
        <p:spPr/>
        <p:txBody>
          <a:bodyPr/>
          <a:lstStyle/>
          <a:p>
            <a:fld id="{C6041E7F-CFE6-4EEE-9276-5D29867B8C1E}" type="slidenum">
              <a:rPr lang="en-US" smtClean="0"/>
              <a:t>34</a:t>
            </a:fld>
            <a:endParaRPr lang="en-US" dirty="0"/>
          </a:p>
        </p:txBody>
      </p:sp>
      <p:pic>
        <p:nvPicPr>
          <p:cNvPr id="16386" name="Picture 2" descr="Strong vs. Weak AI, own presentation based on [14] ">
            <a:extLst>
              <a:ext uri="{FF2B5EF4-FFF2-40B4-BE49-F238E27FC236}">
                <a16:creationId xmlns:a16="http://schemas.microsoft.com/office/drawing/2014/main" id="{1C782296-7088-E5FF-8574-E3EE0A90AB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3875" y="274638"/>
            <a:ext cx="8096250" cy="6202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95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7600B-458F-54DE-82AE-1EE448146A83}"/>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A1374020-755D-2E90-0687-A50B394D9DB2}"/>
              </a:ext>
            </a:extLst>
          </p:cNvPr>
          <p:cNvSpPr>
            <a:spLocks noGrp="1"/>
          </p:cNvSpPr>
          <p:nvPr>
            <p:ph type="sldNum" sz="quarter" idx="12"/>
          </p:nvPr>
        </p:nvSpPr>
        <p:spPr/>
        <p:txBody>
          <a:bodyPr/>
          <a:lstStyle/>
          <a:p>
            <a:fld id="{C6041E7F-CFE6-4EEE-9276-5D29867B8C1E}" type="slidenum">
              <a:rPr lang="en-US" smtClean="0"/>
              <a:t>35</a:t>
            </a:fld>
            <a:endParaRPr lang="en-US" dirty="0"/>
          </a:p>
        </p:txBody>
      </p:sp>
      <p:pic>
        <p:nvPicPr>
          <p:cNvPr id="17410" name="Picture 2" descr="ai algorithms explained for Sale OFF 62%">
            <a:extLst>
              <a:ext uri="{FF2B5EF4-FFF2-40B4-BE49-F238E27FC236}">
                <a16:creationId xmlns:a16="http://schemas.microsoft.com/office/drawing/2014/main" id="{58592978-5793-2C69-03E4-36F786A7ED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229600" cy="549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473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C6041E7F-CFE6-4EEE-9276-5D29867B8C1E}" type="slidenum">
              <a:rPr lang="en-US" smtClean="0"/>
              <a:t>36</a:t>
            </a:fld>
            <a:endParaRPr lang="en-US" dirty="0"/>
          </a:p>
        </p:txBody>
      </p:sp>
      <p:pic>
        <p:nvPicPr>
          <p:cNvPr id="5" name="Picture 4"/>
          <p:cNvPicPr>
            <a:picLocks noChangeAspect="1"/>
          </p:cNvPicPr>
          <p:nvPr/>
        </p:nvPicPr>
        <p:blipFill>
          <a:blip r:embed="rId2"/>
          <a:stretch>
            <a:fillRect/>
          </a:stretch>
        </p:blipFill>
        <p:spPr>
          <a:xfrm>
            <a:off x="0" y="-91758"/>
            <a:ext cx="9144000" cy="7102157"/>
          </a:xfrm>
          <a:prstGeom prst="rect">
            <a:avLst/>
          </a:prstGeom>
        </p:spPr>
      </p:pic>
    </p:spTree>
    <p:extLst>
      <p:ext uri="{BB962C8B-B14F-4D97-AF65-F5344CB8AC3E}">
        <p14:creationId xmlns:p14="http://schemas.microsoft.com/office/powerpoint/2010/main" val="2276572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C42CA7-46CF-40AB-B010-B090E50552B1}"/>
              </a:ext>
            </a:extLst>
          </p:cNvPr>
          <p:cNvPicPr>
            <a:picLocks noGrp="1" noChangeAspect="1"/>
          </p:cNvPicPr>
          <p:nvPr>
            <p:ph idx="1"/>
          </p:nvPr>
        </p:nvPicPr>
        <p:blipFill>
          <a:blip r:embed="rId2"/>
          <a:stretch>
            <a:fillRect/>
          </a:stretch>
        </p:blipFill>
        <p:spPr>
          <a:xfrm>
            <a:off x="457200" y="609600"/>
            <a:ext cx="8382000" cy="4724401"/>
          </a:xfrm>
        </p:spPr>
      </p:pic>
      <p:sp>
        <p:nvSpPr>
          <p:cNvPr id="3" name="Slide Number Placeholder 2">
            <a:extLst>
              <a:ext uri="{FF2B5EF4-FFF2-40B4-BE49-F238E27FC236}">
                <a16:creationId xmlns:a16="http://schemas.microsoft.com/office/drawing/2014/main" id="{B6D05EC8-9B40-4050-943F-190A562EA665}"/>
              </a:ext>
            </a:extLst>
          </p:cNvPr>
          <p:cNvSpPr>
            <a:spLocks noGrp="1"/>
          </p:cNvSpPr>
          <p:nvPr>
            <p:ph type="sldNum" sz="quarter" idx="12"/>
          </p:nvPr>
        </p:nvSpPr>
        <p:spPr/>
        <p:txBody>
          <a:bodyPr/>
          <a:lstStyle/>
          <a:p>
            <a:fld id="{C6041E7F-CFE6-4EEE-9276-5D29867B8C1E}" type="slidenum">
              <a:rPr lang="en-US" smtClean="0"/>
              <a:t>37</a:t>
            </a:fld>
            <a:endParaRPr lang="en-US" dirty="0"/>
          </a:p>
        </p:txBody>
      </p:sp>
    </p:spTree>
    <p:extLst>
      <p:ext uri="{BB962C8B-B14F-4D97-AF65-F5344CB8AC3E}">
        <p14:creationId xmlns:p14="http://schemas.microsoft.com/office/powerpoint/2010/main" val="337043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Times New Roman" pitchFamily="18" charset="0"/>
                <a:cs typeface="Times New Roman" pitchFamily="18" charset="0"/>
              </a:rPr>
              <a:t>Applications</a:t>
            </a:r>
            <a:r>
              <a:rPr lang="en-US" dirty="0">
                <a:latin typeface="Times New Roman" pitchFamily="18" charset="0"/>
                <a:cs typeface="Times New Roman" pitchFamily="18" charset="0"/>
              </a:rPr>
              <a:t> </a:t>
            </a:r>
          </a:p>
        </p:txBody>
      </p:sp>
      <p:pic>
        <p:nvPicPr>
          <p:cNvPr id="2050" name="Picture 2"/>
          <p:cNvPicPr>
            <a:picLocks noGrp="1" noChangeAspect="1" noChangeArrowheads="1"/>
          </p:cNvPicPr>
          <p:nvPr>
            <p:ph idx="1"/>
          </p:nvPr>
        </p:nvPicPr>
        <p:blipFill>
          <a:blip r:embed="rId2"/>
          <a:srcRect/>
          <a:stretch>
            <a:fillRect/>
          </a:stretch>
        </p:blipFill>
        <p:spPr bwMode="auto">
          <a:xfrm>
            <a:off x="762000" y="1447800"/>
            <a:ext cx="7619999" cy="5105400"/>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E172B3AE-75BE-4BF6-AB63-A3A1676B94AC}"/>
              </a:ext>
            </a:extLst>
          </p:cNvPr>
          <p:cNvSpPr>
            <a:spLocks noGrp="1"/>
          </p:cNvSpPr>
          <p:nvPr>
            <p:ph type="sldNum" sz="quarter" idx="12"/>
          </p:nvPr>
        </p:nvSpPr>
        <p:spPr/>
        <p:txBody>
          <a:bodyPr/>
          <a:lstStyle/>
          <a:p>
            <a:fld id="{C6041E7F-CFE6-4EEE-9276-5D29867B8C1E}"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2F7555-4E8B-47E7-A693-F61734740D4E}"/>
              </a:ext>
            </a:extLst>
          </p:cNvPr>
          <p:cNvPicPr>
            <a:picLocks noGrp="1" noChangeAspect="1"/>
          </p:cNvPicPr>
          <p:nvPr>
            <p:ph idx="1"/>
          </p:nvPr>
        </p:nvPicPr>
        <p:blipFill>
          <a:blip r:embed="rId2"/>
          <a:stretch>
            <a:fillRect/>
          </a:stretch>
        </p:blipFill>
        <p:spPr>
          <a:xfrm>
            <a:off x="457200" y="838200"/>
            <a:ext cx="8229600" cy="5165151"/>
          </a:xfrm>
        </p:spPr>
      </p:pic>
      <p:sp>
        <p:nvSpPr>
          <p:cNvPr id="3" name="Slide Number Placeholder 2">
            <a:extLst>
              <a:ext uri="{FF2B5EF4-FFF2-40B4-BE49-F238E27FC236}">
                <a16:creationId xmlns:a16="http://schemas.microsoft.com/office/drawing/2014/main" id="{B342FA3B-3F10-4868-8FB8-8FFC75851189}"/>
              </a:ext>
            </a:extLst>
          </p:cNvPr>
          <p:cNvSpPr>
            <a:spLocks noGrp="1"/>
          </p:cNvSpPr>
          <p:nvPr>
            <p:ph type="sldNum" sz="quarter" idx="12"/>
          </p:nvPr>
        </p:nvSpPr>
        <p:spPr/>
        <p:txBody>
          <a:bodyPr/>
          <a:lstStyle/>
          <a:p>
            <a:fld id="{C6041E7F-CFE6-4EEE-9276-5D29867B8C1E}" type="slidenum">
              <a:rPr lang="en-US" smtClean="0"/>
              <a:t>39</a:t>
            </a:fld>
            <a:endParaRPr lang="en-US" dirty="0"/>
          </a:p>
        </p:txBody>
      </p:sp>
    </p:spTree>
    <p:extLst>
      <p:ext uri="{BB962C8B-B14F-4D97-AF65-F5344CB8AC3E}">
        <p14:creationId xmlns:p14="http://schemas.microsoft.com/office/powerpoint/2010/main" val="1117668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1015D1E-1076-4DA5-82F2-62DAF0CCB4D2}"/>
              </a:ext>
            </a:extLst>
          </p:cNvPr>
          <p:cNvSpPr>
            <a:spLocks noGrp="1" noChangeArrowheads="1"/>
          </p:cNvSpPr>
          <p:nvPr>
            <p:ph type="title"/>
          </p:nvPr>
        </p:nvSpPr>
        <p:spPr>
          <a:xfrm>
            <a:off x="684213" y="260350"/>
            <a:ext cx="7772400" cy="587375"/>
          </a:xfrm>
        </p:spPr>
        <p:txBody>
          <a:bodyPr>
            <a:normAutofit fontScale="90000"/>
          </a:bodyPr>
          <a:lstStyle/>
          <a:p>
            <a:r>
              <a:rPr lang="en-US" altLang="en-US" b="1" dirty="0">
                <a:solidFill>
                  <a:schemeClr val="accent1"/>
                </a:solidFill>
              </a:rPr>
              <a:t>Various Definitions of AI</a:t>
            </a:r>
            <a:endParaRPr lang="en-IN" altLang="en-US" b="1" dirty="0">
              <a:solidFill>
                <a:schemeClr val="accent1"/>
              </a:solidFill>
            </a:endParaRPr>
          </a:p>
        </p:txBody>
      </p:sp>
      <p:sp>
        <p:nvSpPr>
          <p:cNvPr id="9219" name="Content Placeholder 2">
            <a:extLst>
              <a:ext uri="{FF2B5EF4-FFF2-40B4-BE49-F238E27FC236}">
                <a16:creationId xmlns:a16="http://schemas.microsoft.com/office/drawing/2014/main" id="{667610E7-3CDB-494D-BD8D-F40BCE0249A2}"/>
              </a:ext>
            </a:extLst>
          </p:cNvPr>
          <p:cNvSpPr>
            <a:spLocks noGrp="1" noChangeArrowheads="1"/>
          </p:cNvSpPr>
          <p:nvPr>
            <p:ph idx="1"/>
          </p:nvPr>
        </p:nvSpPr>
        <p:spPr>
          <a:xfrm>
            <a:off x="685800" y="1052513"/>
            <a:ext cx="7772400" cy="4968875"/>
          </a:xfrm>
        </p:spPr>
        <p:txBody>
          <a:bodyPr/>
          <a:lstStyle/>
          <a:p>
            <a:pPr algn="just"/>
            <a:r>
              <a:rPr lang="en-US" altLang="en-US" sz="2400" dirty="0"/>
              <a:t>AI is the automation of activities that we associate with human thinking, activities such as decision making, problem solving, learning… …</a:t>
            </a:r>
          </a:p>
          <a:p>
            <a:pPr algn="just">
              <a:buFontTx/>
              <a:buNone/>
            </a:pPr>
            <a:r>
              <a:rPr lang="en-US" altLang="en-US" sz="2400" dirty="0"/>
              <a:t>					 -</a:t>
            </a:r>
            <a:r>
              <a:rPr lang="en-US" altLang="en-US" sz="2400" b="1" dirty="0"/>
              <a:t>Bellman, 1978</a:t>
            </a:r>
            <a:endParaRPr lang="en-IN" altLang="en-US" sz="2400" b="1" dirty="0"/>
          </a:p>
          <a:p>
            <a:pPr algn="just"/>
            <a:r>
              <a:rPr lang="en-US" altLang="en-US" sz="2400" dirty="0"/>
              <a:t>AI is concerned with designing intelligent computer systems which exhibit the characteristics we associate with intelligence in human </a:t>
            </a:r>
            <a:r>
              <a:rPr lang="en-US" altLang="en-US" sz="2400" dirty="0" err="1"/>
              <a:t>behaviour</a:t>
            </a:r>
            <a:endParaRPr lang="en-US" altLang="en-US" sz="2400" dirty="0"/>
          </a:p>
          <a:p>
            <a:pPr algn="just">
              <a:buFontTx/>
              <a:buNone/>
            </a:pPr>
            <a:r>
              <a:rPr lang="en-US" altLang="en-US" sz="2400" dirty="0"/>
              <a:t>			                      </a:t>
            </a:r>
            <a:r>
              <a:rPr lang="en-US" altLang="en-US" sz="2400" b="1" dirty="0"/>
              <a:t>-Barr and </a:t>
            </a:r>
            <a:r>
              <a:rPr lang="en-US" altLang="en-US" sz="2400" b="1" dirty="0" err="1"/>
              <a:t>Feignenbaum</a:t>
            </a:r>
            <a:r>
              <a:rPr lang="en-US" altLang="en-US" sz="2400" b="1" dirty="0"/>
              <a:t>, 1981</a:t>
            </a:r>
          </a:p>
          <a:p>
            <a:pPr algn="just"/>
            <a:r>
              <a:rPr lang="en-US" altLang="en-US" sz="2400" dirty="0"/>
              <a:t>AI is the exciting new effort to make computers think… … machines with minds, in the full and literal sense</a:t>
            </a:r>
          </a:p>
          <a:p>
            <a:pPr algn="just">
              <a:buFontTx/>
              <a:buNone/>
            </a:pPr>
            <a:r>
              <a:rPr lang="en-US" altLang="en-US" sz="2400" dirty="0"/>
              <a:t>					</a:t>
            </a:r>
            <a:r>
              <a:rPr lang="en-US" altLang="en-US" sz="2400" b="1" dirty="0"/>
              <a:t>- </a:t>
            </a:r>
            <a:r>
              <a:rPr lang="en-US" altLang="en-US" sz="2400" b="1" dirty="0" err="1"/>
              <a:t>Haugeland</a:t>
            </a:r>
            <a:r>
              <a:rPr lang="en-US" altLang="en-US" sz="2400" b="1" dirty="0"/>
              <a:t>, 1985</a:t>
            </a:r>
          </a:p>
        </p:txBody>
      </p:sp>
      <p:sp>
        <p:nvSpPr>
          <p:cNvPr id="9221" name="Slide Number Placeholder 2">
            <a:extLst>
              <a:ext uri="{FF2B5EF4-FFF2-40B4-BE49-F238E27FC236}">
                <a16:creationId xmlns:a16="http://schemas.microsoft.com/office/drawing/2014/main" id="{1250141F-127D-4C22-9BAA-A4BC820A88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2C9544C-1A5F-460F-8F37-FEA3CF48A6F4}" type="slidenum">
              <a:rPr lang="en-US" altLang="en-US" sz="1400" smtClean="0"/>
              <a:pPr>
                <a:spcBef>
                  <a:spcPct val="0"/>
                </a:spcBef>
                <a:buFontTx/>
                <a:buNone/>
              </a:pPr>
              <a:t>4</a:t>
            </a:fld>
            <a:endParaRPr lang="en-US"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Times New Roman" pitchFamily="18" charset="0"/>
                <a:cs typeface="Times New Roman" pitchFamily="18" charset="0"/>
              </a:rPr>
              <a:t>AI applications</a:t>
            </a:r>
          </a:p>
        </p:txBody>
      </p:sp>
      <p:sp>
        <p:nvSpPr>
          <p:cNvPr id="3" name="Content Placeholder 2"/>
          <p:cNvSpPr>
            <a:spLocks noGrp="1"/>
          </p:cNvSpPr>
          <p:nvPr>
            <p:ph idx="1"/>
          </p:nvPr>
        </p:nvSpPr>
        <p:spPr>
          <a:xfrm>
            <a:off x="35560" y="1169035"/>
            <a:ext cx="9144000" cy="5562600"/>
          </a:xfrm>
        </p:spPr>
        <p:txBody>
          <a:bodyPr>
            <a:noAutofit/>
          </a:bodyPr>
          <a:lstStyle/>
          <a:p>
            <a:pPr algn="just">
              <a:buNone/>
            </a:pPr>
            <a:r>
              <a:rPr lang="en-US" sz="2000" b="1" dirty="0">
                <a:latin typeface="Times New Roman" panose="02020603050405020304" pitchFamily="18" charset="0"/>
                <a:cs typeface="Times New Roman" pitchFamily="18" charset="0"/>
              </a:rPr>
              <a:t>AI in Astronomy</a:t>
            </a:r>
          </a:p>
          <a:p>
            <a:pPr algn="just"/>
            <a:r>
              <a:rPr lang="en-US" sz="2000" dirty="0">
                <a:latin typeface="Times New Roman" panose="02020603050405020304" pitchFamily="18" charset="0"/>
                <a:cs typeface="Times New Roman" pitchFamily="18" charset="0"/>
              </a:rPr>
              <a:t>Artificial Intelligence can be very useful to solve complex universe problems. AI technology can be helpful for understanding the universe such as how it works, origin, etc.</a:t>
            </a:r>
          </a:p>
          <a:p>
            <a:pPr algn="just"/>
            <a:r>
              <a:rPr lang="en-US" sz="2000" b="0" i="0" dirty="0">
                <a:solidFill>
                  <a:srgbClr val="424242"/>
                </a:solidFill>
                <a:effectLst/>
                <a:latin typeface="Times New Roman" panose="02020603050405020304" pitchFamily="18" charset="0"/>
                <a:cs typeface="Times New Roman" panose="02020603050405020304" pitchFamily="18" charset="0"/>
              </a:rPr>
              <a:t>To take on the challenges, astronomers are turning to machine learning and artificial intelligence (AI) to build new tools to rapidly search for the next big breakthroughs.</a:t>
            </a:r>
          </a:p>
          <a:p>
            <a:pPr algn="just"/>
            <a:endParaRPr lang="en-US" sz="2000" dirty="0">
              <a:solidFill>
                <a:srgbClr val="424242"/>
              </a:solidFill>
              <a:latin typeface="Times New Roman" panose="02020603050405020304" pitchFamily="18" charset="0"/>
              <a:cs typeface="Times New Roman" panose="02020603050405020304" pitchFamily="18" charset="0"/>
            </a:endParaRPr>
          </a:p>
          <a:p>
            <a:pPr algn="just"/>
            <a:endParaRPr lang="en-US" sz="2400"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CA8750AF-FFFC-4B24-85C6-715501B93F69}"/>
              </a:ext>
            </a:extLst>
          </p:cNvPr>
          <p:cNvSpPr>
            <a:spLocks noGrp="1"/>
          </p:cNvSpPr>
          <p:nvPr>
            <p:ph type="sldNum" sz="quarter" idx="12"/>
          </p:nvPr>
        </p:nvSpPr>
        <p:spPr/>
        <p:txBody>
          <a:bodyPr/>
          <a:lstStyle/>
          <a:p>
            <a:fld id="{C6041E7F-CFE6-4EEE-9276-5D29867B8C1E}" type="slidenum">
              <a:rPr lang="en-US" smtClean="0"/>
              <a:t>40</a:t>
            </a:fld>
            <a:endParaRPr lang="en-US" dirty="0"/>
          </a:p>
        </p:txBody>
      </p:sp>
      <p:pic>
        <p:nvPicPr>
          <p:cNvPr id="11266" name="Picture 2" descr="▷ AI in Astronomy | Artificial Intelligence and Astronomy 【Get Certified!】✓">
            <a:extLst>
              <a:ext uri="{FF2B5EF4-FFF2-40B4-BE49-F238E27FC236}">
                <a16:creationId xmlns:a16="http://schemas.microsoft.com/office/drawing/2014/main" id="{F657C6D5-CF07-E47B-ABD7-8FA35946F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581400"/>
            <a:ext cx="4991100" cy="2657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33A2-A098-19C0-F66B-95A397BB7242}"/>
              </a:ext>
            </a:extLst>
          </p:cNvPr>
          <p:cNvSpPr>
            <a:spLocks noGrp="1"/>
          </p:cNvSpPr>
          <p:nvPr>
            <p:ph type="title"/>
          </p:nvPr>
        </p:nvSpPr>
        <p:spPr>
          <a:xfrm>
            <a:off x="411480" y="644525"/>
            <a:ext cx="8229600" cy="990600"/>
          </a:xfrm>
        </p:spPr>
        <p:txBody>
          <a:bodyPr>
            <a:normAutofit fontScale="90000"/>
          </a:bodyPr>
          <a:lstStyle/>
          <a:p>
            <a:r>
              <a:rPr lang="en-US" dirty="0">
                <a:solidFill>
                  <a:schemeClr val="accent1"/>
                </a:solidFill>
                <a:latin typeface="Times New Roman" pitchFamily="18" charset="0"/>
                <a:cs typeface="Times New Roman" pitchFamily="18" charset="0"/>
              </a:rPr>
              <a:t>AI applications</a:t>
            </a:r>
            <a:br>
              <a:rPr lang="en-US" sz="4400" b="1" dirty="0">
                <a:latin typeface="Times New Roman" panose="02020603050405020304" pitchFamily="18" charset="0"/>
                <a:cs typeface="Times New Roman" pitchFamily="18" charset="0"/>
              </a:rPr>
            </a:br>
            <a:endParaRPr lang="en-IN" dirty="0"/>
          </a:p>
        </p:txBody>
      </p:sp>
      <p:sp>
        <p:nvSpPr>
          <p:cNvPr id="4" name="Slide Number Placeholder 3">
            <a:extLst>
              <a:ext uri="{FF2B5EF4-FFF2-40B4-BE49-F238E27FC236}">
                <a16:creationId xmlns:a16="http://schemas.microsoft.com/office/drawing/2014/main" id="{2D6F2BBC-0E91-FA3D-A523-7877B51FFE25}"/>
              </a:ext>
            </a:extLst>
          </p:cNvPr>
          <p:cNvSpPr>
            <a:spLocks noGrp="1"/>
          </p:cNvSpPr>
          <p:nvPr>
            <p:ph type="sldNum" sz="quarter" idx="12"/>
          </p:nvPr>
        </p:nvSpPr>
        <p:spPr/>
        <p:txBody>
          <a:bodyPr/>
          <a:lstStyle/>
          <a:p>
            <a:fld id="{C6041E7F-CFE6-4EEE-9276-5D29867B8C1E}" type="slidenum">
              <a:rPr lang="en-US" smtClean="0"/>
              <a:t>41</a:t>
            </a:fld>
            <a:endParaRPr lang="en-US" dirty="0"/>
          </a:p>
        </p:txBody>
      </p:sp>
      <p:pic>
        <p:nvPicPr>
          <p:cNvPr id="8196" name="Picture 4">
            <a:extLst>
              <a:ext uri="{FF2B5EF4-FFF2-40B4-BE49-F238E27FC236}">
                <a16:creationId xmlns:a16="http://schemas.microsoft.com/office/drawing/2014/main" id="{3491062C-269A-28CF-0552-5D861F5BFD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4118996"/>
            <a:ext cx="8229600" cy="26024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B58179F-1563-F4A8-5037-FDE4F1199DF6}"/>
              </a:ext>
            </a:extLst>
          </p:cNvPr>
          <p:cNvSpPr txBox="1"/>
          <p:nvPr/>
        </p:nvSpPr>
        <p:spPr>
          <a:xfrm>
            <a:off x="335280" y="1400176"/>
            <a:ext cx="8305800" cy="2677656"/>
          </a:xfrm>
          <a:prstGeom prst="rect">
            <a:avLst/>
          </a:prstGeom>
          <a:noFill/>
        </p:spPr>
        <p:txBody>
          <a:bodyPr wrap="square">
            <a:spAutoFit/>
          </a:bodyPr>
          <a:lstStyle/>
          <a:p>
            <a:pPr algn="just"/>
            <a:r>
              <a:rPr lang="en-US" sz="2400" b="1" dirty="0">
                <a:latin typeface="Times New Roman" panose="02020603050405020304" pitchFamily="18" charset="0"/>
                <a:cs typeface="Times New Roman" pitchFamily="18" charset="0"/>
              </a:rPr>
              <a:t>AI in Healthcare : </a:t>
            </a:r>
            <a:r>
              <a:rPr lang="en-US" sz="2400" dirty="0">
                <a:latin typeface="Times New Roman" pitchFamily="18" charset="0"/>
                <a:cs typeface="Times New Roman" pitchFamily="18" charset="0"/>
              </a:rPr>
              <a:t>In the last, five to ten years, AI becoming more advantageous for the healthcare industry and going to have a significant impact on this industry.</a:t>
            </a:r>
          </a:p>
          <a:p>
            <a:pPr algn="just"/>
            <a:r>
              <a:rPr lang="en-US" sz="2400" dirty="0">
                <a:latin typeface="Times New Roman" pitchFamily="18" charset="0"/>
                <a:cs typeface="Times New Roman" pitchFamily="18" charset="0"/>
              </a:rPr>
              <a:t>Healthcare Industries are applying AI to make a better and faster diagnosis than humans. AI can help doctors with diagnoses and can inform when patients are worsening so that medical help can reach to the patient before hospitalization.</a:t>
            </a:r>
          </a:p>
        </p:txBody>
      </p:sp>
    </p:spTree>
    <p:extLst>
      <p:ext uri="{BB962C8B-B14F-4D97-AF65-F5344CB8AC3E}">
        <p14:creationId xmlns:p14="http://schemas.microsoft.com/office/powerpoint/2010/main" val="1601091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Times New Roman" pitchFamily="18" charset="0"/>
                <a:cs typeface="Times New Roman" pitchFamily="18" charset="0"/>
              </a:rPr>
              <a:t>  AI applications </a:t>
            </a:r>
            <a:r>
              <a:rPr lang="en-US" dirty="0" err="1">
                <a:solidFill>
                  <a:schemeClr val="accent1"/>
                </a:solidFill>
                <a:latin typeface="Times New Roman" pitchFamily="18" charset="0"/>
                <a:cs typeface="Times New Roman" pitchFamily="18" charset="0"/>
              </a:rPr>
              <a:t>cont</a:t>
            </a:r>
            <a:r>
              <a:rPr lang="en-US" dirty="0">
                <a:solidFill>
                  <a:schemeClr val="accent1"/>
                </a:solidFill>
                <a:latin typeface="Times New Roman" pitchFamily="18" charset="0"/>
                <a:cs typeface="Times New Roman" pitchFamily="18" charset="0"/>
              </a:rPr>
              <a:t>…</a:t>
            </a:r>
          </a:p>
        </p:txBody>
      </p:sp>
      <p:sp>
        <p:nvSpPr>
          <p:cNvPr id="3" name="Content Placeholder 2"/>
          <p:cNvSpPr>
            <a:spLocks noGrp="1"/>
          </p:cNvSpPr>
          <p:nvPr>
            <p:ph idx="1"/>
          </p:nvPr>
        </p:nvSpPr>
        <p:spPr>
          <a:xfrm>
            <a:off x="457200" y="1600201"/>
            <a:ext cx="8229600" cy="2209799"/>
          </a:xfrm>
        </p:spPr>
        <p:txBody>
          <a:bodyPr>
            <a:normAutofit fontScale="92500" lnSpcReduction="20000"/>
          </a:bodyPr>
          <a:lstStyle/>
          <a:p>
            <a:pPr algn="just">
              <a:buNone/>
            </a:pPr>
            <a:r>
              <a:rPr lang="en-US" dirty="0">
                <a:latin typeface="Times New Roman" pitchFamily="18" charset="0"/>
                <a:cs typeface="Times New Roman" pitchFamily="18" charset="0"/>
              </a:rPr>
              <a:t> AI in Gaming</a:t>
            </a:r>
          </a:p>
          <a:p>
            <a:pPr algn="just"/>
            <a:r>
              <a:rPr lang="en-US" dirty="0">
                <a:latin typeface="Times New Roman" pitchFamily="18" charset="0"/>
                <a:cs typeface="Times New Roman" pitchFamily="18" charset="0"/>
              </a:rPr>
              <a:t>AI can be used for gaming purpose. The AI machines can play strategic games like chess, where the machine needs to think of a large number of possible places.</a:t>
            </a:r>
          </a:p>
          <a:p>
            <a:pPr algn="just"/>
            <a:endParaRPr lang="en-US" dirty="0">
              <a:latin typeface="Times New Roman" pitchFamily="18" charset="0"/>
              <a:cs typeface="Times New Roman" pitchFamily="18" charset="0"/>
            </a:endParaRPr>
          </a:p>
          <a:p>
            <a:endParaRPr lang="en-US" dirty="0"/>
          </a:p>
        </p:txBody>
      </p:sp>
      <p:sp>
        <p:nvSpPr>
          <p:cNvPr id="4" name="Slide Number Placeholder 3">
            <a:extLst>
              <a:ext uri="{FF2B5EF4-FFF2-40B4-BE49-F238E27FC236}">
                <a16:creationId xmlns:a16="http://schemas.microsoft.com/office/drawing/2014/main" id="{2E682A12-C52D-403E-AAE7-69C4B5ABC776}"/>
              </a:ext>
            </a:extLst>
          </p:cNvPr>
          <p:cNvSpPr>
            <a:spLocks noGrp="1"/>
          </p:cNvSpPr>
          <p:nvPr>
            <p:ph type="sldNum" sz="quarter" idx="12"/>
          </p:nvPr>
        </p:nvSpPr>
        <p:spPr/>
        <p:txBody>
          <a:bodyPr/>
          <a:lstStyle/>
          <a:p>
            <a:fld id="{C6041E7F-CFE6-4EEE-9276-5D29867B8C1E}" type="slidenum">
              <a:rPr lang="en-US" smtClean="0"/>
              <a:t>42</a:t>
            </a:fld>
            <a:endParaRPr lang="en-US" dirty="0"/>
          </a:p>
        </p:txBody>
      </p:sp>
      <p:pic>
        <p:nvPicPr>
          <p:cNvPr id="5" name="Picture 6" descr="AI in Gaming – Everything That You Need To Know!">
            <a:extLst>
              <a:ext uri="{FF2B5EF4-FFF2-40B4-BE49-F238E27FC236}">
                <a16:creationId xmlns:a16="http://schemas.microsoft.com/office/drawing/2014/main" id="{2CA06A47-463E-B9B0-3379-FE59C35A6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930967"/>
            <a:ext cx="8229600" cy="2805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BC3C-7DC4-F0FC-6A57-2E58CF334266}"/>
              </a:ext>
            </a:extLst>
          </p:cNvPr>
          <p:cNvSpPr>
            <a:spLocks noGrp="1"/>
          </p:cNvSpPr>
          <p:nvPr>
            <p:ph type="title"/>
          </p:nvPr>
        </p:nvSpPr>
        <p:spPr/>
        <p:txBody>
          <a:bodyPr>
            <a:normAutofit fontScale="90000"/>
          </a:bodyPr>
          <a:lstStyle/>
          <a:p>
            <a:r>
              <a:rPr lang="en-US" dirty="0">
                <a:latin typeface="Times New Roman" pitchFamily="18" charset="0"/>
                <a:cs typeface="Times New Roman" pitchFamily="18" charset="0"/>
              </a:rPr>
              <a:t>AI in Finance</a:t>
            </a:r>
            <a:br>
              <a:rPr lang="en-US" dirty="0">
                <a:latin typeface="Times New Roman" pitchFamily="18" charset="0"/>
                <a:cs typeface="Times New Roman" pitchFamily="18" charset="0"/>
              </a:rPr>
            </a:br>
            <a:endParaRPr lang="en-IN" dirty="0"/>
          </a:p>
        </p:txBody>
      </p:sp>
      <p:sp>
        <p:nvSpPr>
          <p:cNvPr id="4" name="Slide Number Placeholder 3">
            <a:extLst>
              <a:ext uri="{FF2B5EF4-FFF2-40B4-BE49-F238E27FC236}">
                <a16:creationId xmlns:a16="http://schemas.microsoft.com/office/drawing/2014/main" id="{D6C71D48-5F0E-E5F1-578E-0AEA59712791}"/>
              </a:ext>
            </a:extLst>
          </p:cNvPr>
          <p:cNvSpPr>
            <a:spLocks noGrp="1"/>
          </p:cNvSpPr>
          <p:nvPr>
            <p:ph type="sldNum" sz="quarter" idx="12"/>
          </p:nvPr>
        </p:nvSpPr>
        <p:spPr/>
        <p:txBody>
          <a:bodyPr/>
          <a:lstStyle/>
          <a:p>
            <a:fld id="{C6041E7F-CFE6-4EEE-9276-5D29867B8C1E}" type="slidenum">
              <a:rPr lang="en-US" smtClean="0"/>
              <a:t>43</a:t>
            </a:fld>
            <a:endParaRPr lang="en-US" dirty="0"/>
          </a:p>
        </p:txBody>
      </p:sp>
      <p:pic>
        <p:nvPicPr>
          <p:cNvPr id="9218" name="Picture 2" descr="Use Cases of AI in the Finance Sector - AISmartz">
            <a:extLst>
              <a:ext uri="{FF2B5EF4-FFF2-40B4-BE49-F238E27FC236}">
                <a16:creationId xmlns:a16="http://schemas.microsoft.com/office/drawing/2014/main" id="{43232FE3-2901-9F16-08E1-AC85F93CAE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276600"/>
            <a:ext cx="8229600" cy="27365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F0DBE7-4A42-83D8-8A4C-6040BA128B13}"/>
              </a:ext>
            </a:extLst>
          </p:cNvPr>
          <p:cNvSpPr txBox="1"/>
          <p:nvPr/>
        </p:nvSpPr>
        <p:spPr>
          <a:xfrm>
            <a:off x="492760" y="1417638"/>
            <a:ext cx="8194040" cy="1569660"/>
          </a:xfrm>
          <a:prstGeom prst="rect">
            <a:avLst/>
          </a:prstGeom>
          <a:noFill/>
        </p:spPr>
        <p:txBody>
          <a:bodyPr wrap="square">
            <a:spAutoFit/>
          </a:bodyPr>
          <a:lstStyle/>
          <a:p>
            <a:pPr algn="just"/>
            <a:r>
              <a:rPr lang="en-US" sz="2400" dirty="0">
                <a:latin typeface="Times New Roman" pitchFamily="18" charset="0"/>
                <a:cs typeface="Times New Roman" pitchFamily="18" charset="0"/>
              </a:rPr>
              <a:t>AI and finance industries are the best matches for each other. The finance industry is implementing automation, Chatbot, adaptive intelligence, algorithm trading, and machine learning into financial processes.</a:t>
            </a:r>
          </a:p>
        </p:txBody>
      </p:sp>
    </p:spTree>
    <p:extLst>
      <p:ext uri="{BB962C8B-B14F-4D97-AF65-F5344CB8AC3E}">
        <p14:creationId xmlns:p14="http://schemas.microsoft.com/office/powerpoint/2010/main" val="2071803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Times New Roman" pitchFamily="18" charset="0"/>
                <a:cs typeface="Times New Roman" pitchFamily="18" charset="0"/>
              </a:rPr>
              <a:t> AI applications </a:t>
            </a:r>
            <a:r>
              <a:rPr lang="en-US" dirty="0" err="1">
                <a:solidFill>
                  <a:schemeClr val="accent1"/>
                </a:solidFill>
                <a:latin typeface="Times New Roman" pitchFamily="18" charset="0"/>
                <a:cs typeface="Times New Roman" pitchFamily="18" charset="0"/>
              </a:rPr>
              <a:t>cont</a:t>
            </a:r>
            <a:r>
              <a:rPr lang="en-US" dirty="0">
                <a:solidFill>
                  <a:schemeClr val="accent1"/>
                </a:solidFill>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1295400"/>
            <a:ext cx="9144000" cy="5334000"/>
          </a:xfrm>
        </p:spPr>
        <p:txBody>
          <a:bodyPr>
            <a:normAutofit/>
          </a:bodyPr>
          <a:lstStyle/>
          <a:p>
            <a:pPr algn="just">
              <a:buNone/>
            </a:pPr>
            <a:r>
              <a:rPr lang="en-US" sz="2400" b="1" dirty="0">
                <a:latin typeface="Times New Roman" pitchFamily="18" charset="0"/>
                <a:cs typeface="Times New Roman" pitchFamily="18" charset="0"/>
              </a:rPr>
              <a:t>AI in Data Security</a:t>
            </a:r>
          </a:p>
          <a:p>
            <a:pPr algn="just"/>
            <a:r>
              <a:rPr lang="en-US" sz="2400" dirty="0">
                <a:latin typeface="Times New Roman" pitchFamily="18" charset="0"/>
                <a:cs typeface="Times New Roman" pitchFamily="18" charset="0"/>
              </a:rPr>
              <a:t>The security of data is crucial for every company and cyber-attacks are growing very rapidly in the digital world. AI can be used to make your data more safe and secure. Some examples such as AEG bot, AI2 Platform are used to determine software bug and cyber-attacks in a better way.</a:t>
            </a:r>
          </a:p>
          <a:p>
            <a:pPr algn="just">
              <a:buNone/>
            </a:pPr>
            <a:r>
              <a:rPr lang="en-US" sz="3500" b="1"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89C6681A-461B-4422-B120-C01B5DD49EE1}"/>
              </a:ext>
            </a:extLst>
          </p:cNvPr>
          <p:cNvSpPr>
            <a:spLocks noGrp="1"/>
          </p:cNvSpPr>
          <p:nvPr>
            <p:ph type="sldNum" sz="quarter" idx="12"/>
          </p:nvPr>
        </p:nvSpPr>
        <p:spPr/>
        <p:txBody>
          <a:bodyPr/>
          <a:lstStyle/>
          <a:p>
            <a:fld id="{C6041E7F-CFE6-4EEE-9276-5D29867B8C1E}" type="slidenum">
              <a:rPr lang="en-US" smtClean="0"/>
              <a:t>44</a:t>
            </a:fld>
            <a:endParaRPr lang="en-US" dirty="0"/>
          </a:p>
        </p:txBody>
      </p:sp>
      <p:pic>
        <p:nvPicPr>
          <p:cNvPr id="5" name="Picture 2" descr="Transparency of AI Models - Fighting the Associated Data Security Risks">
            <a:extLst>
              <a:ext uri="{FF2B5EF4-FFF2-40B4-BE49-F238E27FC236}">
                <a16:creationId xmlns:a16="http://schemas.microsoft.com/office/drawing/2014/main" id="{D0DEB094-7F8E-171D-6177-8363F1392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858735"/>
            <a:ext cx="6324600" cy="2715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5F0E-ED47-FDB7-53B8-131F2E16E643}"/>
              </a:ext>
            </a:extLst>
          </p:cNvPr>
          <p:cNvSpPr>
            <a:spLocks noGrp="1"/>
          </p:cNvSpPr>
          <p:nvPr>
            <p:ph type="title"/>
          </p:nvPr>
        </p:nvSpPr>
        <p:spPr>
          <a:xfrm>
            <a:off x="457200" y="274638"/>
            <a:ext cx="8229600" cy="392112"/>
          </a:xfrm>
        </p:spPr>
        <p:txBody>
          <a:bodyPr>
            <a:normAutofit fontScale="90000"/>
          </a:bodyPr>
          <a:lstStyle/>
          <a:p>
            <a:endParaRPr lang="en-IN" dirty="0"/>
          </a:p>
        </p:txBody>
      </p:sp>
      <p:sp>
        <p:nvSpPr>
          <p:cNvPr id="4" name="Slide Number Placeholder 3">
            <a:extLst>
              <a:ext uri="{FF2B5EF4-FFF2-40B4-BE49-F238E27FC236}">
                <a16:creationId xmlns:a16="http://schemas.microsoft.com/office/drawing/2014/main" id="{1B2BFFCE-4F33-A036-0815-7CD42CF44A3C}"/>
              </a:ext>
            </a:extLst>
          </p:cNvPr>
          <p:cNvSpPr>
            <a:spLocks noGrp="1"/>
          </p:cNvSpPr>
          <p:nvPr>
            <p:ph type="sldNum" sz="quarter" idx="12"/>
          </p:nvPr>
        </p:nvSpPr>
        <p:spPr/>
        <p:txBody>
          <a:bodyPr/>
          <a:lstStyle/>
          <a:p>
            <a:fld id="{C6041E7F-CFE6-4EEE-9276-5D29867B8C1E}" type="slidenum">
              <a:rPr lang="en-US" smtClean="0"/>
              <a:t>45</a:t>
            </a:fld>
            <a:endParaRPr lang="en-US" dirty="0"/>
          </a:p>
        </p:txBody>
      </p:sp>
      <p:pic>
        <p:nvPicPr>
          <p:cNvPr id="10244" name="Picture 4" descr="The Impact of AI on Social Media Marketing - DataScienceCentral.com">
            <a:extLst>
              <a:ext uri="{FF2B5EF4-FFF2-40B4-BE49-F238E27FC236}">
                <a16:creationId xmlns:a16="http://schemas.microsoft.com/office/drawing/2014/main" id="{28AE0B1B-056B-5E8F-75AD-758EDD80DD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3581400"/>
            <a:ext cx="6477000" cy="2609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40D6D3-6BDB-71CC-A8AB-3DEA43EFF2FC}"/>
              </a:ext>
            </a:extLst>
          </p:cNvPr>
          <p:cNvSpPr txBox="1"/>
          <p:nvPr/>
        </p:nvSpPr>
        <p:spPr>
          <a:xfrm>
            <a:off x="457200" y="831850"/>
            <a:ext cx="8229600" cy="2308324"/>
          </a:xfrm>
          <a:prstGeom prst="rect">
            <a:avLst/>
          </a:prstGeom>
          <a:noFill/>
        </p:spPr>
        <p:txBody>
          <a:bodyPr wrap="square">
            <a:spAutoFit/>
          </a:bodyPr>
          <a:lstStyle/>
          <a:p>
            <a:pPr algn="just">
              <a:buNone/>
            </a:pPr>
            <a:r>
              <a:rPr lang="en-US" sz="2400" b="1" dirty="0">
                <a:latin typeface="Times New Roman" pitchFamily="18" charset="0"/>
                <a:cs typeface="Times New Roman" pitchFamily="18" charset="0"/>
              </a:rPr>
              <a:t>AI in Social Media</a:t>
            </a:r>
          </a:p>
          <a:p>
            <a:pPr algn="just"/>
            <a:r>
              <a:rPr lang="en-US" sz="2400" dirty="0">
                <a:latin typeface="Times New Roman" pitchFamily="18" charset="0"/>
                <a:cs typeface="Times New Roman" pitchFamily="18" charset="0"/>
              </a:rPr>
              <a:t>Social Media sites such as Facebook, Twitter, and Snapchat contain billions of user profiles, which need to be stored and managed in a very efficient way. AI can organize and manage massive amounts of data. AI can analyze lots of data to identify the latest trends, hashtag, and requirement of different users.</a:t>
            </a:r>
          </a:p>
        </p:txBody>
      </p:sp>
    </p:spTree>
    <p:extLst>
      <p:ext uri="{BB962C8B-B14F-4D97-AF65-F5344CB8AC3E}">
        <p14:creationId xmlns:p14="http://schemas.microsoft.com/office/powerpoint/2010/main" val="2202004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FC5C-610A-C9A5-1A05-73E472CF5382}"/>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5F6DAFEC-266B-2818-4415-6D60B065F976}"/>
              </a:ext>
            </a:extLst>
          </p:cNvPr>
          <p:cNvSpPr>
            <a:spLocks noGrp="1"/>
          </p:cNvSpPr>
          <p:nvPr>
            <p:ph type="sldNum" sz="quarter" idx="12"/>
          </p:nvPr>
        </p:nvSpPr>
        <p:spPr/>
        <p:txBody>
          <a:bodyPr/>
          <a:lstStyle/>
          <a:p>
            <a:fld id="{C6041E7F-CFE6-4EEE-9276-5D29867B8C1E}" type="slidenum">
              <a:rPr lang="en-US" smtClean="0"/>
              <a:t>46</a:t>
            </a:fld>
            <a:endParaRPr lang="en-US" dirty="0"/>
          </a:p>
        </p:txBody>
      </p:sp>
      <p:pic>
        <p:nvPicPr>
          <p:cNvPr id="13314" name="Picture 2" descr="How AI Impacts Transportation. How will the transportation systems of… | by  Angelo Dalli | Medium">
            <a:extLst>
              <a:ext uri="{FF2B5EF4-FFF2-40B4-BE49-F238E27FC236}">
                <a16:creationId xmlns:a16="http://schemas.microsoft.com/office/drawing/2014/main" id="{C734D6E4-C586-7A0F-BFC6-E3117AD83C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3820657"/>
            <a:ext cx="6172200" cy="23896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7B0E1B-6FD2-F991-7A6A-5B6685143B6C}"/>
              </a:ext>
            </a:extLst>
          </p:cNvPr>
          <p:cNvSpPr txBox="1"/>
          <p:nvPr/>
        </p:nvSpPr>
        <p:spPr>
          <a:xfrm>
            <a:off x="457200" y="1143001"/>
            <a:ext cx="8382000" cy="2677656"/>
          </a:xfrm>
          <a:prstGeom prst="rect">
            <a:avLst/>
          </a:prstGeom>
          <a:noFill/>
        </p:spPr>
        <p:txBody>
          <a:bodyPr wrap="square">
            <a:spAutoFit/>
          </a:bodyPr>
          <a:lstStyle/>
          <a:p>
            <a:pPr algn="just">
              <a:buNone/>
            </a:pPr>
            <a:r>
              <a:rPr lang="en-US" sz="2400" b="1" dirty="0">
                <a:latin typeface="Times New Roman" pitchFamily="18" charset="0"/>
                <a:cs typeface="Times New Roman" pitchFamily="18" charset="0"/>
              </a:rPr>
              <a:t>AI in Travel &amp; Transport</a:t>
            </a:r>
          </a:p>
          <a:p>
            <a:pPr algn="just"/>
            <a:r>
              <a:rPr lang="en-US" sz="2400" dirty="0">
                <a:latin typeface="Times New Roman" pitchFamily="18" charset="0"/>
                <a:cs typeface="Times New Roman" pitchFamily="18" charset="0"/>
              </a:rPr>
              <a:t>AI is becoming highly demanding for travel industries. AI is capable of doing various travel related works such as from making travel arrangement to suggesting the hotels, flights, and best routes to the customers. Travel industries are using AI-powered chatbots which can make human-like interaction with customers for better and fast response.</a:t>
            </a:r>
          </a:p>
        </p:txBody>
      </p:sp>
    </p:spTree>
    <p:extLst>
      <p:ext uri="{BB962C8B-B14F-4D97-AF65-F5344CB8AC3E}">
        <p14:creationId xmlns:p14="http://schemas.microsoft.com/office/powerpoint/2010/main" val="2391093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Times New Roman" pitchFamily="18" charset="0"/>
                <a:cs typeface="Times New Roman" pitchFamily="18" charset="0"/>
              </a:rPr>
              <a:t> AI applications </a:t>
            </a:r>
            <a:r>
              <a:rPr lang="en-US" dirty="0" err="1">
                <a:solidFill>
                  <a:schemeClr val="accent1"/>
                </a:solidFill>
                <a:latin typeface="Times New Roman" pitchFamily="18" charset="0"/>
                <a:cs typeface="Times New Roman" pitchFamily="18" charset="0"/>
              </a:rPr>
              <a:t>cont</a:t>
            </a:r>
            <a:r>
              <a:rPr lang="en-US" dirty="0">
                <a:solidFill>
                  <a:schemeClr val="accent1"/>
                </a:solidFill>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1219200"/>
            <a:ext cx="9144000" cy="5410200"/>
          </a:xfrm>
        </p:spPr>
        <p:txBody>
          <a:bodyPr>
            <a:noAutofit/>
          </a:bodyPr>
          <a:lstStyle/>
          <a:p>
            <a:pPr algn="just">
              <a:buNone/>
            </a:pPr>
            <a:r>
              <a:rPr lang="en-US" sz="2200" b="1" dirty="0">
                <a:latin typeface="Times New Roman" pitchFamily="18" charset="0"/>
                <a:cs typeface="Times New Roman" pitchFamily="18" charset="0"/>
              </a:rPr>
              <a:t>AI in Automotive Industry</a:t>
            </a:r>
          </a:p>
          <a:p>
            <a:pPr algn="just"/>
            <a:r>
              <a:rPr lang="en-US" sz="2200" dirty="0">
                <a:latin typeface="Times New Roman" pitchFamily="18" charset="0"/>
                <a:cs typeface="Times New Roman" pitchFamily="18" charset="0"/>
              </a:rPr>
              <a:t>Some Automotive industries are using AI to provide virtual assistant to their user for better performance. Such as Tesla has introduced </a:t>
            </a:r>
            <a:r>
              <a:rPr lang="en-US" sz="2200" dirty="0" err="1">
                <a:latin typeface="Times New Roman" pitchFamily="18" charset="0"/>
                <a:cs typeface="Times New Roman" pitchFamily="18" charset="0"/>
              </a:rPr>
              <a:t>TeslaBot</a:t>
            </a:r>
            <a:r>
              <a:rPr lang="en-US" sz="2200" dirty="0">
                <a:latin typeface="Times New Roman" pitchFamily="18" charset="0"/>
                <a:cs typeface="Times New Roman" pitchFamily="18" charset="0"/>
              </a:rPr>
              <a:t>, an intelligent virtual assistant.</a:t>
            </a:r>
          </a:p>
          <a:p>
            <a:pPr algn="just"/>
            <a:r>
              <a:rPr lang="en-US" sz="2200" dirty="0">
                <a:latin typeface="Times New Roman" pitchFamily="18" charset="0"/>
                <a:cs typeface="Times New Roman" pitchFamily="18" charset="0"/>
              </a:rPr>
              <a:t>Various Industries are currently working for developing self-driven cars which can make your journey more safe and secure.</a:t>
            </a:r>
          </a:p>
          <a:p>
            <a:pPr algn="just">
              <a:buNone/>
            </a:pPr>
            <a:r>
              <a:rPr lang="en-US" sz="2200" b="1" dirty="0">
                <a:latin typeface="Times New Roman" pitchFamily="18" charset="0"/>
                <a:cs typeface="Times New Roman" pitchFamily="18" charset="0"/>
              </a:rPr>
              <a:t>AI in Robotics:</a:t>
            </a:r>
          </a:p>
          <a:p>
            <a:pPr algn="just"/>
            <a:r>
              <a:rPr lang="en-US" sz="2200" dirty="0">
                <a:latin typeface="Times New Roman" pitchFamily="18" charset="0"/>
                <a:cs typeface="Times New Roman" pitchFamily="18" charset="0"/>
              </a:rPr>
              <a:t>Artificial Intelligence has a remarkable role in Robotics. Usually, general robots are programmed such that they can perform some repetitive task, but with the help of AI, we can create intelligent robots which can perform tasks with their own experiences without pre-programmed.</a:t>
            </a:r>
          </a:p>
          <a:p>
            <a:pPr algn="just"/>
            <a:r>
              <a:rPr lang="en-US" sz="2200" dirty="0">
                <a:latin typeface="Times New Roman" pitchFamily="18" charset="0"/>
                <a:cs typeface="Times New Roman" pitchFamily="18" charset="0"/>
              </a:rPr>
              <a:t>Humanoid Robots are best examples for AI in robotics, recently the intelligent Humanoid robot named as Erica and Sophia has been developed which can talk and behave like humans.</a:t>
            </a:r>
          </a:p>
          <a:p>
            <a:pPr algn="just">
              <a:buNone/>
            </a:pPr>
            <a:r>
              <a:rPr lang="en-US" sz="2200" dirty="0">
                <a:latin typeface="Times New Roman" pitchFamily="18" charset="0"/>
                <a:cs typeface="Times New Roman" pitchFamily="18" charset="0"/>
              </a:rPr>
              <a:t> </a:t>
            </a:r>
          </a:p>
        </p:txBody>
      </p:sp>
      <p:sp>
        <p:nvSpPr>
          <p:cNvPr id="4" name="Slide Number Placeholder 3">
            <a:extLst>
              <a:ext uri="{FF2B5EF4-FFF2-40B4-BE49-F238E27FC236}">
                <a16:creationId xmlns:a16="http://schemas.microsoft.com/office/drawing/2014/main" id="{8F499FD5-91CB-4E51-9F99-C30580D5E425}"/>
              </a:ext>
            </a:extLst>
          </p:cNvPr>
          <p:cNvSpPr>
            <a:spLocks noGrp="1"/>
          </p:cNvSpPr>
          <p:nvPr>
            <p:ph type="sldNum" sz="quarter" idx="12"/>
          </p:nvPr>
        </p:nvSpPr>
        <p:spPr/>
        <p:txBody>
          <a:bodyPr/>
          <a:lstStyle/>
          <a:p>
            <a:fld id="{C6041E7F-CFE6-4EEE-9276-5D29867B8C1E}" type="slidenum">
              <a:rPr lang="en-US" smtClean="0"/>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Times New Roman" pitchFamily="18" charset="0"/>
                <a:cs typeface="Times New Roman" pitchFamily="18" charset="0"/>
              </a:rPr>
              <a:t> AI applications </a:t>
            </a:r>
            <a:r>
              <a:rPr lang="en-US" dirty="0" err="1">
                <a:solidFill>
                  <a:schemeClr val="accent1"/>
                </a:solidFill>
                <a:latin typeface="Times New Roman" pitchFamily="18" charset="0"/>
                <a:cs typeface="Times New Roman" pitchFamily="18" charset="0"/>
              </a:rPr>
              <a:t>cont</a:t>
            </a:r>
            <a:r>
              <a:rPr lang="en-US" dirty="0">
                <a:solidFill>
                  <a:schemeClr val="accent1"/>
                </a:solidFill>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buNone/>
            </a:pPr>
            <a:r>
              <a:rPr lang="en-US" b="1" dirty="0">
                <a:latin typeface="Times New Roman" pitchFamily="18" charset="0"/>
                <a:cs typeface="Times New Roman" pitchFamily="18" charset="0"/>
              </a:rPr>
              <a:t>AI in Entertainment</a:t>
            </a:r>
          </a:p>
          <a:p>
            <a:pPr algn="just"/>
            <a:r>
              <a:rPr lang="en-US" sz="2800" dirty="0">
                <a:latin typeface="Times New Roman" pitchFamily="18" charset="0"/>
                <a:cs typeface="Times New Roman" pitchFamily="18" charset="0"/>
              </a:rPr>
              <a:t>We are currently using some AI based applications in our daily life with some entertainment services such as Netflix or Amazon. With the help of ML/AI algorithms, these services show the recommendations for programs or shows.</a:t>
            </a:r>
          </a:p>
          <a:p>
            <a:endParaRPr lang="en-US" dirty="0"/>
          </a:p>
        </p:txBody>
      </p:sp>
      <p:sp>
        <p:nvSpPr>
          <p:cNvPr id="4" name="Slide Number Placeholder 3">
            <a:extLst>
              <a:ext uri="{FF2B5EF4-FFF2-40B4-BE49-F238E27FC236}">
                <a16:creationId xmlns:a16="http://schemas.microsoft.com/office/drawing/2014/main" id="{EFE1EB3C-4BAB-4C4C-BCC5-C499411B01CC}"/>
              </a:ext>
            </a:extLst>
          </p:cNvPr>
          <p:cNvSpPr>
            <a:spLocks noGrp="1"/>
          </p:cNvSpPr>
          <p:nvPr>
            <p:ph type="sldNum" sz="quarter" idx="12"/>
          </p:nvPr>
        </p:nvSpPr>
        <p:spPr/>
        <p:txBody>
          <a:bodyPr/>
          <a:lstStyle/>
          <a:p>
            <a:fld id="{C6041E7F-CFE6-4EEE-9276-5D29867B8C1E}" type="slidenum">
              <a:rPr lang="en-US" smtClean="0"/>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solidFill>
                  <a:schemeClr val="accent1"/>
                </a:solidFill>
                <a:latin typeface="Times New Roman" pitchFamily="18" charset="0"/>
                <a:cs typeface="Times New Roman" pitchFamily="18" charset="0"/>
              </a:rPr>
              <a:t> AI applications </a:t>
            </a:r>
            <a:r>
              <a:rPr lang="en-US" dirty="0" err="1">
                <a:solidFill>
                  <a:schemeClr val="accent1"/>
                </a:solidFill>
                <a:latin typeface="Times New Roman" pitchFamily="18" charset="0"/>
                <a:cs typeface="Times New Roman" pitchFamily="18" charset="0"/>
              </a:rPr>
              <a:t>cont</a:t>
            </a:r>
            <a:r>
              <a:rPr lang="en-US" dirty="0">
                <a:solidFill>
                  <a:schemeClr val="accent1"/>
                </a:solidFill>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1219200"/>
            <a:ext cx="9144000" cy="5638800"/>
          </a:xfrm>
        </p:spPr>
        <p:txBody>
          <a:bodyPr>
            <a:normAutofit fontScale="70000" lnSpcReduction="20000"/>
          </a:bodyPr>
          <a:lstStyle/>
          <a:p>
            <a:pPr algn="just">
              <a:buNone/>
            </a:pPr>
            <a:r>
              <a:rPr lang="en-US" dirty="0"/>
              <a:t> </a:t>
            </a:r>
            <a:r>
              <a:rPr lang="en-US" b="1" dirty="0">
                <a:latin typeface="Times New Roman" pitchFamily="18" charset="0"/>
                <a:cs typeface="Times New Roman" pitchFamily="18" charset="0"/>
              </a:rPr>
              <a:t>AI in Agriculture</a:t>
            </a:r>
          </a:p>
          <a:p>
            <a:pPr algn="just"/>
            <a:r>
              <a:rPr lang="en-US" dirty="0">
                <a:latin typeface="Times New Roman" pitchFamily="18" charset="0"/>
                <a:cs typeface="Times New Roman" pitchFamily="18" charset="0"/>
              </a:rPr>
              <a:t>Agriculture is an area which requires various resources, labor, money, and time for best result. Now a day's agriculture is becoming digital, and AI is emerging in this field. Agriculture is applying AI as agriculture robotics, solid and crop monitoring, predictive analysis. AI in agriculture can be very helpful for farmers.</a:t>
            </a:r>
          </a:p>
          <a:p>
            <a:pPr algn="just">
              <a:buNone/>
            </a:pPr>
            <a:r>
              <a:rPr lang="en-US" b="1" dirty="0">
                <a:latin typeface="Times New Roman" pitchFamily="18" charset="0"/>
                <a:cs typeface="Times New Roman" pitchFamily="18" charset="0"/>
              </a:rPr>
              <a:t>AI in E-commerce</a:t>
            </a:r>
          </a:p>
          <a:p>
            <a:pPr algn="just"/>
            <a:r>
              <a:rPr lang="en-US" dirty="0">
                <a:latin typeface="Times New Roman" pitchFamily="18" charset="0"/>
                <a:cs typeface="Times New Roman" pitchFamily="18" charset="0"/>
              </a:rPr>
              <a:t>AI is providing a competitive edge to the e-commerce industry, and it is becoming more demanding in the e-commerce business. AI is helping shoppers to discover associated products with recommended size, color, or even brand.</a:t>
            </a:r>
          </a:p>
          <a:p>
            <a:pPr algn="just">
              <a:buNone/>
            </a:pPr>
            <a:r>
              <a:rPr lang="en-US" b="1" dirty="0">
                <a:latin typeface="Times New Roman" pitchFamily="18" charset="0"/>
                <a:cs typeface="Times New Roman" pitchFamily="18" charset="0"/>
              </a:rPr>
              <a:t>AI in education</a:t>
            </a:r>
          </a:p>
          <a:p>
            <a:pPr algn="just"/>
            <a:r>
              <a:rPr lang="en-US" dirty="0">
                <a:latin typeface="Times New Roman" pitchFamily="18" charset="0"/>
                <a:cs typeface="Times New Roman" pitchFamily="18" charset="0"/>
              </a:rPr>
              <a:t>AI can automate grading so that the tutor can have more time to teach. AI Chatbot can communicate with students as a teaching assistant.</a:t>
            </a:r>
          </a:p>
          <a:p>
            <a:pPr algn="just"/>
            <a:r>
              <a:rPr lang="en-US" dirty="0">
                <a:latin typeface="Times New Roman" pitchFamily="18" charset="0"/>
                <a:cs typeface="Times New Roman" pitchFamily="18" charset="0"/>
              </a:rPr>
              <a:t>AI in the future can be work as a personal virtual tutor for students, which will be accessible easily at any time and any place.</a:t>
            </a:r>
          </a:p>
          <a:p>
            <a:pPr algn="just"/>
            <a:endParaRPr lang="en-US" dirty="0">
              <a:latin typeface="Times New Roman" pitchFamily="18" charset="0"/>
              <a:cs typeface="Times New Roman" pitchFamily="18" charset="0"/>
            </a:endParaRPr>
          </a:p>
          <a:p>
            <a:endParaRPr lang="en-US" dirty="0"/>
          </a:p>
        </p:txBody>
      </p:sp>
      <p:sp>
        <p:nvSpPr>
          <p:cNvPr id="4" name="Slide Number Placeholder 3">
            <a:extLst>
              <a:ext uri="{FF2B5EF4-FFF2-40B4-BE49-F238E27FC236}">
                <a16:creationId xmlns:a16="http://schemas.microsoft.com/office/drawing/2014/main" id="{11390FEA-AA14-4855-8D6F-6F4F6ED59C0B}"/>
              </a:ext>
            </a:extLst>
          </p:cNvPr>
          <p:cNvSpPr>
            <a:spLocks noGrp="1"/>
          </p:cNvSpPr>
          <p:nvPr>
            <p:ph type="sldNum" sz="quarter" idx="12"/>
          </p:nvPr>
        </p:nvSpPr>
        <p:spPr/>
        <p:txBody>
          <a:bodyPr/>
          <a:lstStyle/>
          <a:p>
            <a:fld id="{C6041E7F-CFE6-4EEE-9276-5D29867B8C1E}" type="slidenum">
              <a:rPr lang="en-US" smtClean="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a:extLst>
              <a:ext uri="{FF2B5EF4-FFF2-40B4-BE49-F238E27FC236}">
                <a16:creationId xmlns:a16="http://schemas.microsoft.com/office/drawing/2014/main" id="{9806FB24-6BCD-49C5-8523-E14162BF422E}"/>
              </a:ext>
            </a:extLst>
          </p:cNvPr>
          <p:cNvSpPr>
            <a:spLocks noGrp="1" noChangeArrowheads="1"/>
          </p:cNvSpPr>
          <p:nvPr>
            <p:ph idx="1"/>
          </p:nvPr>
        </p:nvSpPr>
        <p:spPr>
          <a:xfrm>
            <a:off x="685800" y="1125538"/>
            <a:ext cx="7772400" cy="5111750"/>
          </a:xfrm>
        </p:spPr>
        <p:txBody>
          <a:bodyPr>
            <a:normAutofit lnSpcReduction="10000"/>
          </a:bodyPr>
          <a:lstStyle/>
          <a:p>
            <a:pPr algn="just"/>
            <a:r>
              <a:rPr lang="en-US" altLang="en-US" sz="2800" dirty="0"/>
              <a:t>AI is the study of mental faculties through the use of computational models</a:t>
            </a:r>
          </a:p>
          <a:p>
            <a:pPr algn="just">
              <a:buFontTx/>
              <a:buNone/>
            </a:pPr>
            <a:r>
              <a:rPr lang="en-US" altLang="en-US" sz="2800" dirty="0"/>
              <a:t>				</a:t>
            </a:r>
            <a:r>
              <a:rPr lang="en-US" altLang="en-US" sz="2800" b="1" dirty="0"/>
              <a:t>-</a:t>
            </a:r>
            <a:r>
              <a:rPr lang="en-US" altLang="en-US" sz="2800" b="1" dirty="0" err="1"/>
              <a:t>Charniak</a:t>
            </a:r>
            <a:r>
              <a:rPr lang="en-US" altLang="en-US" sz="2800" b="1" dirty="0"/>
              <a:t> McDermott, 1985</a:t>
            </a:r>
          </a:p>
          <a:p>
            <a:pPr algn="just"/>
            <a:r>
              <a:rPr lang="en-US" altLang="en-US" sz="2800" dirty="0"/>
              <a:t>AI is the art of creating machines that perform functions that require intelligence when performed by people</a:t>
            </a:r>
          </a:p>
          <a:p>
            <a:pPr algn="just">
              <a:buFontTx/>
              <a:buNone/>
            </a:pPr>
            <a:r>
              <a:rPr lang="en-US" altLang="en-US" sz="2800" dirty="0"/>
              <a:t>					</a:t>
            </a:r>
            <a:r>
              <a:rPr lang="en-US" altLang="en-US" sz="2800" b="1" dirty="0"/>
              <a:t>-</a:t>
            </a:r>
            <a:r>
              <a:rPr lang="en-US" altLang="en-US" sz="2800" b="1" dirty="0" err="1"/>
              <a:t>Kurzwell</a:t>
            </a:r>
            <a:r>
              <a:rPr lang="en-US" altLang="en-US" sz="2800" b="1" dirty="0"/>
              <a:t>, 1990</a:t>
            </a:r>
          </a:p>
          <a:p>
            <a:pPr algn="just"/>
            <a:r>
              <a:rPr lang="en-US" altLang="en-US" sz="2800" dirty="0">
                <a:solidFill>
                  <a:srgbClr val="00B050"/>
                </a:solidFill>
              </a:rPr>
              <a:t>AI is the study of how to make computers do things at which, at the moment, people are better</a:t>
            </a:r>
          </a:p>
          <a:p>
            <a:pPr algn="just">
              <a:buFontTx/>
              <a:buNone/>
            </a:pPr>
            <a:r>
              <a:rPr lang="en-US" altLang="en-US" sz="2800" dirty="0"/>
              <a:t>					</a:t>
            </a:r>
            <a:r>
              <a:rPr lang="en-US" altLang="en-US" sz="2800" b="1" dirty="0"/>
              <a:t>-Rich and Knight, 1991</a:t>
            </a:r>
          </a:p>
          <a:p>
            <a:pPr algn="just">
              <a:buFontTx/>
              <a:buNone/>
            </a:pPr>
            <a:r>
              <a:rPr lang="en-US" altLang="en-US" sz="2800" dirty="0"/>
              <a:t>					</a:t>
            </a:r>
            <a:endParaRPr lang="en-IN" altLang="en-US" sz="2800" dirty="0"/>
          </a:p>
        </p:txBody>
      </p:sp>
      <p:sp>
        <p:nvSpPr>
          <p:cNvPr id="10243" name="Title 1">
            <a:extLst>
              <a:ext uri="{FF2B5EF4-FFF2-40B4-BE49-F238E27FC236}">
                <a16:creationId xmlns:a16="http://schemas.microsoft.com/office/drawing/2014/main" id="{43B97DF0-8D0D-41D1-B72E-C295BEABE632}"/>
              </a:ext>
            </a:extLst>
          </p:cNvPr>
          <p:cNvSpPr>
            <a:spLocks noGrp="1" noChangeArrowheads="1"/>
          </p:cNvSpPr>
          <p:nvPr>
            <p:ph type="title"/>
          </p:nvPr>
        </p:nvSpPr>
        <p:spPr>
          <a:xfrm>
            <a:off x="684213" y="260350"/>
            <a:ext cx="7772400" cy="587375"/>
          </a:xfrm>
        </p:spPr>
        <p:txBody>
          <a:bodyPr>
            <a:normAutofit fontScale="90000"/>
          </a:bodyPr>
          <a:lstStyle/>
          <a:p>
            <a:r>
              <a:rPr lang="en-US" altLang="en-US" sz="4000" b="1" dirty="0">
                <a:solidFill>
                  <a:schemeClr val="accent1"/>
                </a:solidFill>
              </a:rPr>
              <a:t>Various Definitions of AI </a:t>
            </a:r>
            <a:r>
              <a:rPr lang="en-US" altLang="en-US" sz="4000" b="1" dirty="0" err="1">
                <a:solidFill>
                  <a:schemeClr val="accent1"/>
                </a:solidFill>
              </a:rPr>
              <a:t>Cont</a:t>
            </a:r>
            <a:r>
              <a:rPr lang="en-US" altLang="en-US" sz="4000" b="1" dirty="0">
                <a:solidFill>
                  <a:schemeClr val="accent1"/>
                </a:solidFill>
              </a:rPr>
              <a:t>…</a:t>
            </a:r>
            <a:endParaRPr lang="en-IN" altLang="en-US" sz="4000" b="1" dirty="0">
              <a:solidFill>
                <a:schemeClr val="accent1"/>
              </a:solidFill>
            </a:endParaRPr>
          </a:p>
        </p:txBody>
      </p:sp>
      <p:sp>
        <p:nvSpPr>
          <p:cNvPr id="10245" name="Slide Number Placeholder 2">
            <a:extLst>
              <a:ext uri="{FF2B5EF4-FFF2-40B4-BE49-F238E27FC236}">
                <a16:creationId xmlns:a16="http://schemas.microsoft.com/office/drawing/2014/main" id="{415A2183-206E-4885-B4A2-88C6F18482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483E3C85-5757-4353-B2EB-24853D48D0AE}" type="slidenum">
              <a:rPr lang="en-US" altLang="en-US" sz="1400" smtClean="0"/>
              <a:pPr>
                <a:spcBef>
                  <a:spcPct val="0"/>
                </a:spcBef>
                <a:buFontTx/>
                <a:buNone/>
              </a:pPr>
              <a:t>5</a:t>
            </a:fld>
            <a:endParaRPr lang="en-US" altLang="en-US"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E83E789-4418-4F6E-B82B-C01A033555D5}"/>
              </a:ext>
            </a:extLst>
          </p:cNvPr>
          <p:cNvSpPr>
            <a:spLocks noGrp="1" noChangeArrowheads="1"/>
          </p:cNvSpPr>
          <p:nvPr>
            <p:ph type="title"/>
          </p:nvPr>
        </p:nvSpPr>
        <p:spPr/>
        <p:txBody>
          <a:bodyPr/>
          <a:lstStyle/>
          <a:p>
            <a:pPr eaLnBrk="1" hangingPunct="1"/>
            <a:r>
              <a:rPr lang="en-US" altLang="ar-JO" dirty="0">
                <a:solidFill>
                  <a:schemeClr val="accent1"/>
                </a:solidFill>
              </a:rPr>
              <a:t>AI Applications</a:t>
            </a:r>
          </a:p>
        </p:txBody>
      </p:sp>
      <p:sp>
        <p:nvSpPr>
          <p:cNvPr id="53251" name="Rectangle 3">
            <a:extLst>
              <a:ext uri="{FF2B5EF4-FFF2-40B4-BE49-F238E27FC236}">
                <a16:creationId xmlns:a16="http://schemas.microsoft.com/office/drawing/2014/main" id="{2DA539E4-28F7-4013-8D31-CDC435EEFED0}"/>
              </a:ext>
            </a:extLst>
          </p:cNvPr>
          <p:cNvSpPr>
            <a:spLocks noGrp="1" noChangeArrowheads="1"/>
          </p:cNvSpPr>
          <p:nvPr>
            <p:ph sz="quarter" idx="1"/>
          </p:nvPr>
        </p:nvSpPr>
        <p:spPr/>
        <p:txBody>
          <a:bodyPr/>
          <a:lstStyle/>
          <a:p>
            <a:pPr eaLnBrk="1" hangingPunct="1">
              <a:lnSpc>
                <a:spcPct val="80000"/>
              </a:lnSpc>
              <a:buFontTx/>
              <a:buNone/>
            </a:pPr>
            <a:r>
              <a:rPr lang="en-US" altLang="ar-JO" sz="2400" b="1" dirty="0">
                <a:latin typeface="TimesNewRomanPS-BoldMT" charset="0"/>
                <a:sym typeface="Wingdings" panose="05000000000000000000" pitchFamily="2" charset="2"/>
              </a:rPr>
              <a:t>Other application areas</a:t>
            </a:r>
            <a:r>
              <a:rPr lang="en-US" altLang="ar-JO" sz="2400" dirty="0">
                <a:sym typeface="Wingdings" panose="05000000000000000000" pitchFamily="2" charset="2"/>
              </a:rPr>
              <a:t>:</a:t>
            </a:r>
          </a:p>
          <a:p>
            <a:pPr eaLnBrk="1" hangingPunct="1">
              <a:lnSpc>
                <a:spcPct val="80000"/>
              </a:lnSpc>
            </a:pPr>
            <a:r>
              <a:rPr lang="en-US" altLang="ar-JO" sz="2400" b="1" dirty="0">
                <a:latin typeface="TimesNewRomanPS-BoldMT" charset="0"/>
                <a:sym typeface="Wingdings" panose="05000000000000000000" pitchFamily="2" charset="2"/>
              </a:rPr>
              <a:t>Bioinformatics:</a:t>
            </a:r>
          </a:p>
          <a:p>
            <a:pPr lvl="1" eaLnBrk="1" hangingPunct="1">
              <a:lnSpc>
                <a:spcPct val="80000"/>
              </a:lnSpc>
            </a:pPr>
            <a:r>
              <a:rPr lang="en-US" altLang="ar-JO" sz="2000" dirty="0">
                <a:latin typeface="TimesNewRomanPSMT" charset="0"/>
                <a:cs typeface="Times New Roman" panose="02020603050405020304" pitchFamily="18" charset="0"/>
                <a:sym typeface="Wingdings" panose="05000000000000000000" pitchFamily="2" charset="2"/>
              </a:rPr>
              <a:t>Gene expression data analysis</a:t>
            </a:r>
          </a:p>
          <a:p>
            <a:pPr lvl="1" eaLnBrk="1" hangingPunct="1">
              <a:lnSpc>
                <a:spcPct val="80000"/>
              </a:lnSpc>
            </a:pPr>
            <a:r>
              <a:rPr lang="en-US" altLang="ar-JO" sz="2000" dirty="0">
                <a:latin typeface="TimesNewRomanPSMT" charset="0"/>
                <a:cs typeface="Times New Roman" panose="02020603050405020304" pitchFamily="18" charset="0"/>
                <a:sym typeface="Wingdings" panose="05000000000000000000" pitchFamily="2" charset="2"/>
              </a:rPr>
              <a:t>Prediction of protein structure</a:t>
            </a:r>
          </a:p>
          <a:p>
            <a:pPr eaLnBrk="1" hangingPunct="1">
              <a:lnSpc>
                <a:spcPct val="80000"/>
              </a:lnSpc>
            </a:pPr>
            <a:r>
              <a:rPr lang="en-US" altLang="ar-JO" sz="2400" b="1" dirty="0">
                <a:latin typeface="TimesNewRomanPS-BoldMT" charset="0"/>
                <a:sym typeface="Wingdings" panose="05000000000000000000" pitchFamily="2" charset="2"/>
              </a:rPr>
              <a:t>Text classification, document sortin</a:t>
            </a:r>
            <a:r>
              <a:rPr lang="en-US" altLang="ar-JO" sz="2400" dirty="0">
                <a:latin typeface="TimesNewRomanPSMT" charset="0"/>
                <a:sym typeface="Wingdings" panose="05000000000000000000" pitchFamily="2" charset="2"/>
              </a:rPr>
              <a:t>g:</a:t>
            </a:r>
          </a:p>
          <a:p>
            <a:pPr lvl="1" eaLnBrk="1" hangingPunct="1">
              <a:lnSpc>
                <a:spcPct val="80000"/>
              </a:lnSpc>
            </a:pPr>
            <a:r>
              <a:rPr lang="en-US" altLang="ar-JO" sz="2000" dirty="0">
                <a:latin typeface="TimesNewRomanPSMT" charset="0"/>
                <a:cs typeface="Times New Roman" panose="02020603050405020304" pitchFamily="18" charset="0"/>
                <a:sym typeface="Wingdings" panose="05000000000000000000" pitchFamily="2" charset="2"/>
              </a:rPr>
              <a:t>Web pages, e-mails</a:t>
            </a:r>
          </a:p>
          <a:p>
            <a:pPr lvl="1" eaLnBrk="1" hangingPunct="1">
              <a:lnSpc>
                <a:spcPct val="80000"/>
              </a:lnSpc>
            </a:pPr>
            <a:r>
              <a:rPr lang="en-US" altLang="ar-JO" sz="2000" dirty="0">
                <a:latin typeface="TimesNewRomanPSMT" charset="0"/>
                <a:cs typeface="Times New Roman" panose="02020603050405020304" pitchFamily="18" charset="0"/>
                <a:sym typeface="Wingdings" panose="05000000000000000000" pitchFamily="2" charset="2"/>
              </a:rPr>
              <a:t>Articles in the news</a:t>
            </a:r>
          </a:p>
          <a:p>
            <a:pPr eaLnBrk="1" hangingPunct="1">
              <a:lnSpc>
                <a:spcPct val="80000"/>
              </a:lnSpc>
            </a:pPr>
            <a:r>
              <a:rPr lang="en-US" altLang="ar-JO" sz="2400" b="1" dirty="0">
                <a:latin typeface="TimesNewRomanPS-BoldMT" charset="0"/>
                <a:sym typeface="Wingdings" panose="05000000000000000000" pitchFamily="2" charset="2"/>
              </a:rPr>
              <a:t>Video, image classification</a:t>
            </a:r>
          </a:p>
          <a:p>
            <a:pPr eaLnBrk="1" hangingPunct="1">
              <a:lnSpc>
                <a:spcPct val="80000"/>
              </a:lnSpc>
            </a:pPr>
            <a:r>
              <a:rPr lang="en-US" altLang="ar-JO" sz="2400" b="1" dirty="0">
                <a:latin typeface="TimesNewRomanPS-BoldMT" charset="0"/>
                <a:sym typeface="Wingdings" panose="05000000000000000000" pitchFamily="2" charset="2"/>
              </a:rPr>
              <a:t>Music composition, picture drawing</a:t>
            </a:r>
          </a:p>
          <a:p>
            <a:pPr eaLnBrk="1" hangingPunct="1">
              <a:lnSpc>
                <a:spcPct val="80000"/>
              </a:lnSpc>
            </a:pPr>
            <a:r>
              <a:rPr lang="en-US" altLang="ar-JO" sz="2400" b="1" dirty="0">
                <a:latin typeface="TimesNewRomanPS-BoldMT" charset="0"/>
                <a:sym typeface="Wingdings" panose="05000000000000000000" pitchFamily="2" charset="2"/>
              </a:rPr>
              <a:t>Natural Language Processing</a:t>
            </a:r>
            <a:endParaRPr lang="en-US" altLang="ar-JO" sz="2400" dirty="0"/>
          </a:p>
        </p:txBody>
      </p:sp>
      <p:sp>
        <p:nvSpPr>
          <p:cNvPr id="2" name="Slide Number Placeholder 1">
            <a:extLst>
              <a:ext uri="{FF2B5EF4-FFF2-40B4-BE49-F238E27FC236}">
                <a16:creationId xmlns:a16="http://schemas.microsoft.com/office/drawing/2014/main" id="{0386644A-5252-405D-8C8A-21C0A930C900}"/>
              </a:ext>
            </a:extLst>
          </p:cNvPr>
          <p:cNvSpPr>
            <a:spLocks noGrp="1"/>
          </p:cNvSpPr>
          <p:nvPr>
            <p:ph type="sldNum" sz="quarter" idx="12"/>
          </p:nvPr>
        </p:nvSpPr>
        <p:spPr/>
        <p:txBody>
          <a:bodyPr/>
          <a:lstStyle/>
          <a:p>
            <a:fld id="{C6041E7F-CFE6-4EEE-9276-5D29867B8C1E}"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2">
            <a:extLst>
              <a:ext uri="{FF2B5EF4-FFF2-40B4-BE49-F238E27FC236}">
                <a16:creationId xmlns:a16="http://schemas.microsoft.com/office/drawing/2014/main" id="{D560C3C3-3CC8-4478-A146-0953DC01BC80}"/>
              </a:ext>
            </a:extLst>
          </p:cNvPr>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a:spcBef>
                <a:spcPct val="0"/>
              </a:spcBef>
              <a:buFontTx/>
              <a:buNone/>
            </a:pPr>
            <a:fld id="{000B266C-C4B3-49E5-A689-415646AA510B}" type="slidenum">
              <a:rPr lang="en-US" altLang="en-US" sz="1400" smtClean="0">
                <a:latin typeface="Arial" panose="020B0604020202020204" pitchFamily="34" charset="0"/>
              </a:rPr>
              <a:pPr algn="l">
                <a:spcBef>
                  <a:spcPct val="0"/>
                </a:spcBef>
                <a:buFontTx/>
                <a:buNone/>
              </a:pPr>
              <a:t>51</a:t>
            </a:fld>
            <a:endParaRPr lang="en-US" altLang="en-US" sz="1400">
              <a:latin typeface="Arial" panose="020B0604020202020204" pitchFamily="34" charset="0"/>
            </a:endParaRPr>
          </a:p>
        </p:txBody>
      </p:sp>
      <p:sp>
        <p:nvSpPr>
          <p:cNvPr id="19459" name="Rectangle 2">
            <a:extLst>
              <a:ext uri="{FF2B5EF4-FFF2-40B4-BE49-F238E27FC236}">
                <a16:creationId xmlns:a16="http://schemas.microsoft.com/office/drawing/2014/main" id="{89A6ED63-2784-44EE-9412-DF36FE66AFE6}"/>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IN" altLang="en-US" sz="2400">
              <a:latin typeface="Times" panose="02020603050405020304" pitchFamily="18" charset="0"/>
            </a:endParaRPr>
          </a:p>
        </p:txBody>
      </p:sp>
      <p:sp>
        <p:nvSpPr>
          <p:cNvPr id="19460" name="Rectangle 3">
            <a:extLst>
              <a:ext uri="{FF2B5EF4-FFF2-40B4-BE49-F238E27FC236}">
                <a16:creationId xmlns:a16="http://schemas.microsoft.com/office/drawing/2014/main" id="{F3FC34C9-DC5F-4337-8B7E-8AC5E9B1C784}"/>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IN" altLang="en-US" sz="2400">
              <a:latin typeface="Times" panose="02020603050405020304" pitchFamily="18" charset="0"/>
            </a:endParaRPr>
          </a:p>
        </p:txBody>
      </p:sp>
      <p:sp>
        <p:nvSpPr>
          <p:cNvPr id="19461" name="Rectangle 4">
            <a:extLst>
              <a:ext uri="{FF2B5EF4-FFF2-40B4-BE49-F238E27FC236}">
                <a16:creationId xmlns:a16="http://schemas.microsoft.com/office/drawing/2014/main" id="{8417C102-F84B-4C63-8BAD-E0D38DEA323F}"/>
              </a:ext>
            </a:extLst>
          </p:cNvPr>
          <p:cNvSpPr>
            <a:spLocks noGrp="1" noChangeArrowheads="1"/>
          </p:cNvSpPr>
          <p:nvPr>
            <p:ph type="title"/>
          </p:nvPr>
        </p:nvSpPr>
        <p:spPr>
          <a:xfrm>
            <a:off x="1219200" y="0"/>
            <a:ext cx="7793038" cy="1066800"/>
          </a:xfrm>
          <a:noFill/>
        </p:spPr>
        <p:txBody>
          <a:bodyPr lIns="90488" tIns="44450" rIns="90488" bIns="44450"/>
          <a:lstStyle/>
          <a:p>
            <a:pPr eaLnBrk="1" hangingPunct="1"/>
            <a:r>
              <a:rPr lang="en-US" altLang="en-US" sz="3200" b="1"/>
              <a:t>FIELDS OF ARTIFICIAL INTELLIGENCE(AI)</a:t>
            </a:r>
          </a:p>
        </p:txBody>
      </p:sp>
      <p:pic>
        <p:nvPicPr>
          <p:cNvPr id="19462" name="Picture 6">
            <a:extLst>
              <a:ext uri="{FF2B5EF4-FFF2-40B4-BE49-F238E27FC236}">
                <a16:creationId xmlns:a16="http://schemas.microsoft.com/office/drawing/2014/main" id="{1944F66B-1C16-442F-8830-5C88784AC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125538"/>
            <a:ext cx="8532812"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a:extLst>
              <a:ext uri="{FF2B5EF4-FFF2-40B4-BE49-F238E27FC236}">
                <a16:creationId xmlns:a16="http://schemas.microsoft.com/office/drawing/2014/main" id="{823EA4D8-1CF8-42A1-99F7-1D866CECB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15400" cy="671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Slide Number Placeholder 5">
            <a:extLst>
              <a:ext uri="{FF2B5EF4-FFF2-40B4-BE49-F238E27FC236}">
                <a16:creationId xmlns:a16="http://schemas.microsoft.com/office/drawing/2014/main" id="{82F4AD2A-5682-488D-BA5D-F9AA845833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35CB19D-B601-4A30-BADF-0E15A9B74DA3}" type="slidenum">
              <a:rPr lang="en-US" altLang="en-US" sz="1000">
                <a:latin typeface="Arial" panose="020B0604020202020204" pitchFamily="34" charset="0"/>
              </a:rPr>
              <a:pPr>
                <a:spcBef>
                  <a:spcPct val="0"/>
                </a:spcBef>
                <a:buFontTx/>
                <a:buNone/>
              </a:pPr>
              <a:t>52</a:t>
            </a:fld>
            <a:endParaRPr lang="en-US" altLang="en-US" sz="1000">
              <a:latin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90674CD-A24B-496C-866D-53A6453B5D81}"/>
              </a:ext>
            </a:extLst>
          </p:cNvPr>
          <p:cNvSpPr>
            <a:spLocks noGrp="1" noChangeArrowheads="1"/>
          </p:cNvSpPr>
          <p:nvPr>
            <p:ph type="title"/>
          </p:nvPr>
        </p:nvSpPr>
        <p:spPr>
          <a:xfrm>
            <a:off x="538163" y="533400"/>
            <a:ext cx="7877175" cy="720725"/>
          </a:xfrm>
        </p:spPr>
        <p:txBody>
          <a:bodyPr>
            <a:normAutofit fontScale="90000"/>
          </a:bodyPr>
          <a:lstStyle/>
          <a:p>
            <a:pPr eaLnBrk="1" hangingPunct="1"/>
            <a:r>
              <a:rPr lang="en-US" altLang="ar-JO" dirty="0">
                <a:solidFill>
                  <a:schemeClr val="accent1"/>
                </a:solidFill>
              </a:rPr>
              <a:t>Areas of AI and Some Dependencies</a:t>
            </a:r>
          </a:p>
        </p:txBody>
      </p:sp>
      <p:sp>
        <p:nvSpPr>
          <p:cNvPr id="13315" name="Text Box 3">
            <a:extLst>
              <a:ext uri="{FF2B5EF4-FFF2-40B4-BE49-F238E27FC236}">
                <a16:creationId xmlns:a16="http://schemas.microsoft.com/office/drawing/2014/main" id="{ED701B42-C162-455E-8CAC-8FCCC9627ECE}"/>
              </a:ext>
            </a:extLst>
          </p:cNvPr>
          <p:cNvSpPr txBox="1">
            <a:spLocks noChangeArrowheads="1"/>
          </p:cNvSpPr>
          <p:nvPr/>
        </p:nvSpPr>
        <p:spPr bwMode="auto">
          <a:xfrm>
            <a:off x="974725" y="2546350"/>
            <a:ext cx="1082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ar-JO" altLang="ar-JO" sz="1800">
              <a:latin typeface="Tahoma" panose="020B0604030504040204" pitchFamily="34" charset="0"/>
            </a:endParaRPr>
          </a:p>
        </p:txBody>
      </p:sp>
      <p:sp>
        <p:nvSpPr>
          <p:cNvPr id="13316" name="Text Box 4">
            <a:extLst>
              <a:ext uri="{FF2B5EF4-FFF2-40B4-BE49-F238E27FC236}">
                <a16:creationId xmlns:a16="http://schemas.microsoft.com/office/drawing/2014/main" id="{2F9438A9-F9D9-4414-B147-B7D8650CAF25}"/>
              </a:ext>
            </a:extLst>
          </p:cNvPr>
          <p:cNvSpPr txBox="1">
            <a:spLocks noChangeArrowheads="1"/>
          </p:cNvSpPr>
          <p:nvPr/>
        </p:nvSpPr>
        <p:spPr bwMode="auto">
          <a:xfrm>
            <a:off x="914400" y="2209800"/>
            <a:ext cx="12192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ar-JO" sz="2800"/>
              <a:t>Search</a:t>
            </a:r>
          </a:p>
        </p:txBody>
      </p:sp>
      <p:sp>
        <p:nvSpPr>
          <p:cNvPr id="13317" name="Text Box 5">
            <a:extLst>
              <a:ext uri="{FF2B5EF4-FFF2-40B4-BE49-F238E27FC236}">
                <a16:creationId xmlns:a16="http://schemas.microsoft.com/office/drawing/2014/main" id="{09DCD37F-DA6C-41BF-830B-EAE111D697D6}"/>
              </a:ext>
            </a:extLst>
          </p:cNvPr>
          <p:cNvSpPr txBox="1">
            <a:spLocks noChangeArrowheads="1"/>
          </p:cNvSpPr>
          <p:nvPr/>
        </p:nvSpPr>
        <p:spPr bwMode="auto">
          <a:xfrm>
            <a:off x="2895600" y="5562600"/>
            <a:ext cx="11430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ar-JO" sz="2800"/>
              <a:t>Vision</a:t>
            </a:r>
          </a:p>
        </p:txBody>
      </p:sp>
      <p:sp>
        <p:nvSpPr>
          <p:cNvPr id="13318" name="Text Box 6">
            <a:extLst>
              <a:ext uri="{FF2B5EF4-FFF2-40B4-BE49-F238E27FC236}">
                <a16:creationId xmlns:a16="http://schemas.microsoft.com/office/drawing/2014/main" id="{8AC67EAA-CF34-4442-BADB-A0FFA58EF90A}"/>
              </a:ext>
            </a:extLst>
          </p:cNvPr>
          <p:cNvSpPr txBox="1">
            <a:spLocks noChangeArrowheads="1"/>
          </p:cNvSpPr>
          <p:nvPr/>
        </p:nvSpPr>
        <p:spPr bwMode="auto">
          <a:xfrm>
            <a:off x="4876800" y="3810000"/>
            <a:ext cx="15240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ar-JO" sz="2800"/>
              <a:t>Planning</a:t>
            </a:r>
          </a:p>
        </p:txBody>
      </p:sp>
      <p:sp>
        <p:nvSpPr>
          <p:cNvPr id="13319" name="Text Box 7">
            <a:extLst>
              <a:ext uri="{FF2B5EF4-FFF2-40B4-BE49-F238E27FC236}">
                <a16:creationId xmlns:a16="http://schemas.microsoft.com/office/drawing/2014/main" id="{B8D32FD2-DAE8-49F0-B743-BA45586589F0}"/>
              </a:ext>
            </a:extLst>
          </p:cNvPr>
          <p:cNvSpPr txBox="1">
            <a:spLocks noChangeArrowheads="1"/>
          </p:cNvSpPr>
          <p:nvPr/>
        </p:nvSpPr>
        <p:spPr bwMode="auto">
          <a:xfrm>
            <a:off x="2286000" y="3581400"/>
            <a:ext cx="1524000" cy="955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ar-JO" sz="2800"/>
              <a:t>Machine Learning</a:t>
            </a:r>
          </a:p>
        </p:txBody>
      </p:sp>
      <p:sp>
        <p:nvSpPr>
          <p:cNvPr id="13320" name="Text Box 8">
            <a:extLst>
              <a:ext uri="{FF2B5EF4-FFF2-40B4-BE49-F238E27FC236}">
                <a16:creationId xmlns:a16="http://schemas.microsoft.com/office/drawing/2014/main" id="{3A1EC0AC-0A8C-496E-B800-2F5752909E66}"/>
              </a:ext>
            </a:extLst>
          </p:cNvPr>
          <p:cNvSpPr txBox="1">
            <a:spLocks noChangeArrowheads="1"/>
          </p:cNvSpPr>
          <p:nvPr/>
        </p:nvSpPr>
        <p:spPr bwMode="auto">
          <a:xfrm>
            <a:off x="5715000" y="1905000"/>
            <a:ext cx="2362200" cy="955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ar-JO" sz="2800"/>
              <a:t>Knowledge Representation</a:t>
            </a:r>
          </a:p>
        </p:txBody>
      </p:sp>
      <p:sp>
        <p:nvSpPr>
          <p:cNvPr id="13321" name="Text Box 9">
            <a:extLst>
              <a:ext uri="{FF2B5EF4-FFF2-40B4-BE49-F238E27FC236}">
                <a16:creationId xmlns:a16="http://schemas.microsoft.com/office/drawing/2014/main" id="{7E17607D-6E0E-4B18-8F61-DDE995DA8C12}"/>
              </a:ext>
            </a:extLst>
          </p:cNvPr>
          <p:cNvSpPr txBox="1">
            <a:spLocks noChangeArrowheads="1"/>
          </p:cNvSpPr>
          <p:nvPr/>
        </p:nvSpPr>
        <p:spPr bwMode="auto">
          <a:xfrm>
            <a:off x="3505200" y="2209800"/>
            <a:ext cx="10668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ar-JO" sz="2800"/>
              <a:t>Logic</a:t>
            </a:r>
          </a:p>
        </p:txBody>
      </p:sp>
      <p:sp>
        <p:nvSpPr>
          <p:cNvPr id="13322" name="Text Box 10">
            <a:extLst>
              <a:ext uri="{FF2B5EF4-FFF2-40B4-BE49-F238E27FC236}">
                <a16:creationId xmlns:a16="http://schemas.microsoft.com/office/drawing/2014/main" id="{BA0C9B7C-3937-4A25-9B4A-FA72978FC233}"/>
              </a:ext>
            </a:extLst>
          </p:cNvPr>
          <p:cNvSpPr txBox="1">
            <a:spLocks noChangeArrowheads="1"/>
          </p:cNvSpPr>
          <p:nvPr/>
        </p:nvSpPr>
        <p:spPr bwMode="auto">
          <a:xfrm>
            <a:off x="6858000" y="5257800"/>
            <a:ext cx="1524000" cy="955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ar-JO" sz="2800"/>
              <a:t>Expert Systems</a:t>
            </a:r>
          </a:p>
        </p:txBody>
      </p:sp>
      <p:sp>
        <p:nvSpPr>
          <p:cNvPr id="13323" name="Text Box 11">
            <a:extLst>
              <a:ext uri="{FF2B5EF4-FFF2-40B4-BE49-F238E27FC236}">
                <a16:creationId xmlns:a16="http://schemas.microsoft.com/office/drawing/2014/main" id="{F7FC7A04-3D37-4900-BD99-DEB540AA7FA3}"/>
              </a:ext>
            </a:extLst>
          </p:cNvPr>
          <p:cNvSpPr txBox="1">
            <a:spLocks noChangeArrowheads="1"/>
          </p:cNvSpPr>
          <p:nvPr/>
        </p:nvSpPr>
        <p:spPr bwMode="auto">
          <a:xfrm>
            <a:off x="4572000" y="5562600"/>
            <a:ext cx="16002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ar-JO" sz="2800"/>
              <a:t>Robotics</a:t>
            </a:r>
          </a:p>
        </p:txBody>
      </p:sp>
      <p:sp>
        <p:nvSpPr>
          <p:cNvPr id="13324" name="Text Box 12">
            <a:extLst>
              <a:ext uri="{FF2B5EF4-FFF2-40B4-BE49-F238E27FC236}">
                <a16:creationId xmlns:a16="http://schemas.microsoft.com/office/drawing/2014/main" id="{6EF02B80-8DEC-4C9E-B4F8-095CAF170591}"/>
              </a:ext>
            </a:extLst>
          </p:cNvPr>
          <p:cNvSpPr txBox="1">
            <a:spLocks noChangeArrowheads="1"/>
          </p:cNvSpPr>
          <p:nvPr/>
        </p:nvSpPr>
        <p:spPr bwMode="auto">
          <a:xfrm>
            <a:off x="914400" y="5562600"/>
            <a:ext cx="9906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ar-JO" sz="2800"/>
              <a:t>NLP</a:t>
            </a:r>
          </a:p>
        </p:txBody>
      </p:sp>
      <p:sp>
        <p:nvSpPr>
          <p:cNvPr id="13325" name="Line 13">
            <a:extLst>
              <a:ext uri="{FF2B5EF4-FFF2-40B4-BE49-F238E27FC236}">
                <a16:creationId xmlns:a16="http://schemas.microsoft.com/office/drawing/2014/main" id="{6CC1D2F7-073C-4CD1-AE6D-53A325E8F5F4}"/>
              </a:ext>
            </a:extLst>
          </p:cNvPr>
          <p:cNvSpPr>
            <a:spLocks noChangeShapeType="1"/>
          </p:cNvSpPr>
          <p:nvPr/>
        </p:nvSpPr>
        <p:spPr bwMode="auto">
          <a:xfrm>
            <a:off x="1371600" y="2743200"/>
            <a:ext cx="0" cy="2819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26" name="Line 14">
            <a:extLst>
              <a:ext uri="{FF2B5EF4-FFF2-40B4-BE49-F238E27FC236}">
                <a16:creationId xmlns:a16="http://schemas.microsoft.com/office/drawing/2014/main" id="{CF429F23-8FE8-4B3B-84C6-1697B4C72564}"/>
              </a:ext>
            </a:extLst>
          </p:cNvPr>
          <p:cNvSpPr>
            <a:spLocks noChangeShapeType="1"/>
          </p:cNvSpPr>
          <p:nvPr/>
        </p:nvSpPr>
        <p:spPr bwMode="auto">
          <a:xfrm>
            <a:off x="2133600" y="25146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27" name="Line 15">
            <a:extLst>
              <a:ext uri="{FF2B5EF4-FFF2-40B4-BE49-F238E27FC236}">
                <a16:creationId xmlns:a16="http://schemas.microsoft.com/office/drawing/2014/main" id="{6F8A9723-27F6-4202-99D2-1570EF693856}"/>
              </a:ext>
            </a:extLst>
          </p:cNvPr>
          <p:cNvSpPr>
            <a:spLocks noChangeShapeType="1"/>
          </p:cNvSpPr>
          <p:nvPr/>
        </p:nvSpPr>
        <p:spPr bwMode="auto">
          <a:xfrm>
            <a:off x="2133600" y="2743200"/>
            <a:ext cx="27432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28" name="Line 16">
            <a:extLst>
              <a:ext uri="{FF2B5EF4-FFF2-40B4-BE49-F238E27FC236}">
                <a16:creationId xmlns:a16="http://schemas.microsoft.com/office/drawing/2014/main" id="{511A51CF-B680-4A69-94FD-7A17CC5DEC82}"/>
              </a:ext>
            </a:extLst>
          </p:cNvPr>
          <p:cNvSpPr>
            <a:spLocks noChangeShapeType="1"/>
          </p:cNvSpPr>
          <p:nvPr/>
        </p:nvSpPr>
        <p:spPr bwMode="auto">
          <a:xfrm>
            <a:off x="1752600" y="2743200"/>
            <a:ext cx="14478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29" name="Freeform 17">
            <a:extLst>
              <a:ext uri="{FF2B5EF4-FFF2-40B4-BE49-F238E27FC236}">
                <a16:creationId xmlns:a16="http://schemas.microsoft.com/office/drawing/2014/main" id="{D069F0D3-8A97-41D6-85FA-313C7748932C}"/>
              </a:ext>
            </a:extLst>
          </p:cNvPr>
          <p:cNvSpPr>
            <a:spLocks/>
          </p:cNvSpPr>
          <p:nvPr/>
        </p:nvSpPr>
        <p:spPr bwMode="auto">
          <a:xfrm>
            <a:off x="2133600" y="1831975"/>
            <a:ext cx="3505200" cy="377825"/>
          </a:xfrm>
          <a:custGeom>
            <a:avLst/>
            <a:gdLst>
              <a:gd name="T0" fmla="*/ 0 w 2208"/>
              <a:gd name="T1" fmla="*/ 2147483646 h 238"/>
              <a:gd name="T2" fmla="*/ 2147483646 w 2208"/>
              <a:gd name="T3" fmla="*/ 2147483646 h 238"/>
              <a:gd name="T4" fmla="*/ 2147483646 w 2208"/>
              <a:gd name="T5" fmla="*/ 2147483646 h 238"/>
              <a:gd name="T6" fmla="*/ 0 60000 65536"/>
              <a:gd name="T7" fmla="*/ 0 60000 65536"/>
              <a:gd name="T8" fmla="*/ 0 60000 65536"/>
              <a:gd name="T9" fmla="*/ 0 w 2208"/>
              <a:gd name="T10" fmla="*/ 0 h 238"/>
              <a:gd name="T11" fmla="*/ 2208 w 2208"/>
              <a:gd name="T12" fmla="*/ 238 h 238"/>
            </a:gdLst>
            <a:ahLst/>
            <a:cxnLst>
              <a:cxn ang="T6">
                <a:pos x="T0" y="T1"/>
              </a:cxn>
              <a:cxn ang="T7">
                <a:pos x="T2" y="T3"/>
              </a:cxn>
              <a:cxn ang="T8">
                <a:pos x="T4" y="T5"/>
              </a:cxn>
            </a:cxnLst>
            <a:rect l="T9" t="T10" r="T11" b="T12"/>
            <a:pathLst>
              <a:path w="2208" h="238">
                <a:moveTo>
                  <a:pt x="0" y="238"/>
                </a:moveTo>
                <a:cubicBezTo>
                  <a:pt x="178" y="201"/>
                  <a:pt x="702" y="32"/>
                  <a:pt x="1070" y="16"/>
                </a:cubicBezTo>
                <a:cubicBezTo>
                  <a:pt x="1438" y="0"/>
                  <a:pt x="1971" y="116"/>
                  <a:pt x="2208" y="14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330" name="Freeform 18">
            <a:extLst>
              <a:ext uri="{FF2B5EF4-FFF2-40B4-BE49-F238E27FC236}">
                <a16:creationId xmlns:a16="http://schemas.microsoft.com/office/drawing/2014/main" id="{538E2323-14B1-460F-959D-3AB475F634EC}"/>
              </a:ext>
            </a:extLst>
          </p:cNvPr>
          <p:cNvSpPr>
            <a:spLocks/>
          </p:cNvSpPr>
          <p:nvPr/>
        </p:nvSpPr>
        <p:spPr bwMode="auto">
          <a:xfrm>
            <a:off x="1524000" y="2743200"/>
            <a:ext cx="1371600" cy="3048000"/>
          </a:xfrm>
          <a:custGeom>
            <a:avLst/>
            <a:gdLst>
              <a:gd name="T0" fmla="*/ 0 w 864"/>
              <a:gd name="T1" fmla="*/ 0 h 1920"/>
              <a:gd name="T2" fmla="*/ 2147483646 w 864"/>
              <a:gd name="T3" fmla="*/ 2147483646 h 1920"/>
              <a:gd name="T4" fmla="*/ 2147483646 w 864"/>
              <a:gd name="T5" fmla="*/ 2147483646 h 1920"/>
              <a:gd name="T6" fmla="*/ 0 60000 65536"/>
              <a:gd name="T7" fmla="*/ 0 60000 65536"/>
              <a:gd name="T8" fmla="*/ 0 60000 65536"/>
              <a:gd name="T9" fmla="*/ 0 w 864"/>
              <a:gd name="T10" fmla="*/ 0 h 1920"/>
              <a:gd name="T11" fmla="*/ 864 w 864"/>
              <a:gd name="T12" fmla="*/ 1920 h 1920"/>
            </a:gdLst>
            <a:ahLst/>
            <a:cxnLst>
              <a:cxn ang="T6">
                <a:pos x="T0" y="T1"/>
              </a:cxn>
              <a:cxn ang="T7">
                <a:pos x="T2" y="T3"/>
              </a:cxn>
              <a:cxn ang="T8">
                <a:pos x="T4" y="T5"/>
              </a:cxn>
            </a:cxnLst>
            <a:rect l="T9" t="T10" r="T11" b="T12"/>
            <a:pathLst>
              <a:path w="864" h="1920">
                <a:moveTo>
                  <a:pt x="0" y="0"/>
                </a:moveTo>
                <a:cubicBezTo>
                  <a:pt x="72" y="536"/>
                  <a:pt x="144" y="1072"/>
                  <a:pt x="288" y="1392"/>
                </a:cubicBezTo>
                <a:cubicBezTo>
                  <a:pt x="432" y="1712"/>
                  <a:pt x="648" y="1816"/>
                  <a:pt x="864" y="192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331" name="Line 19">
            <a:extLst>
              <a:ext uri="{FF2B5EF4-FFF2-40B4-BE49-F238E27FC236}">
                <a16:creationId xmlns:a16="http://schemas.microsoft.com/office/drawing/2014/main" id="{6EBE05C0-B628-44E3-B055-FF0383794A94}"/>
              </a:ext>
            </a:extLst>
          </p:cNvPr>
          <p:cNvSpPr>
            <a:spLocks noChangeShapeType="1"/>
          </p:cNvSpPr>
          <p:nvPr/>
        </p:nvSpPr>
        <p:spPr bwMode="auto">
          <a:xfrm>
            <a:off x="4572000" y="2743200"/>
            <a:ext cx="9144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32" name="Freeform 20">
            <a:extLst>
              <a:ext uri="{FF2B5EF4-FFF2-40B4-BE49-F238E27FC236}">
                <a16:creationId xmlns:a16="http://schemas.microsoft.com/office/drawing/2014/main" id="{26C76896-5B10-47B0-B7C1-17E0024054AD}"/>
              </a:ext>
            </a:extLst>
          </p:cNvPr>
          <p:cNvSpPr>
            <a:spLocks/>
          </p:cNvSpPr>
          <p:nvPr/>
        </p:nvSpPr>
        <p:spPr bwMode="auto">
          <a:xfrm>
            <a:off x="482600" y="2743200"/>
            <a:ext cx="3022600" cy="2819400"/>
          </a:xfrm>
          <a:custGeom>
            <a:avLst/>
            <a:gdLst>
              <a:gd name="T0" fmla="*/ 2147483646 w 1904"/>
              <a:gd name="T1" fmla="*/ 0 h 1776"/>
              <a:gd name="T2" fmla="*/ 2147483646 w 1904"/>
              <a:gd name="T3" fmla="*/ 2147483646 h 1776"/>
              <a:gd name="T4" fmla="*/ 2147483646 w 1904"/>
              <a:gd name="T5" fmla="*/ 2147483646 h 1776"/>
              <a:gd name="T6" fmla="*/ 0 60000 65536"/>
              <a:gd name="T7" fmla="*/ 0 60000 65536"/>
              <a:gd name="T8" fmla="*/ 0 60000 65536"/>
              <a:gd name="T9" fmla="*/ 0 w 1904"/>
              <a:gd name="T10" fmla="*/ 0 h 1776"/>
              <a:gd name="T11" fmla="*/ 1904 w 1904"/>
              <a:gd name="T12" fmla="*/ 1776 h 1776"/>
            </a:gdLst>
            <a:ahLst/>
            <a:cxnLst>
              <a:cxn ang="T6">
                <a:pos x="T0" y="T1"/>
              </a:cxn>
              <a:cxn ang="T7">
                <a:pos x="T2" y="T3"/>
              </a:cxn>
              <a:cxn ang="T8">
                <a:pos x="T4" y="T5"/>
              </a:cxn>
            </a:cxnLst>
            <a:rect l="T9" t="T10" r="T11" b="T12"/>
            <a:pathLst>
              <a:path w="1904" h="1776">
                <a:moveTo>
                  <a:pt x="1904" y="0"/>
                </a:moveTo>
                <a:cubicBezTo>
                  <a:pt x="1224" y="212"/>
                  <a:pt x="544" y="424"/>
                  <a:pt x="272" y="720"/>
                </a:cubicBezTo>
                <a:cubicBezTo>
                  <a:pt x="0" y="1016"/>
                  <a:pt x="136" y="1396"/>
                  <a:pt x="272" y="177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333" name="Freeform 21">
            <a:extLst>
              <a:ext uri="{FF2B5EF4-FFF2-40B4-BE49-F238E27FC236}">
                <a16:creationId xmlns:a16="http://schemas.microsoft.com/office/drawing/2014/main" id="{90EF5138-3DCF-4214-9902-C6D6E0401329}"/>
              </a:ext>
            </a:extLst>
          </p:cNvPr>
          <p:cNvSpPr>
            <a:spLocks/>
          </p:cNvSpPr>
          <p:nvPr/>
        </p:nvSpPr>
        <p:spPr bwMode="auto">
          <a:xfrm>
            <a:off x="4572000" y="2743200"/>
            <a:ext cx="4000500" cy="2514600"/>
          </a:xfrm>
          <a:custGeom>
            <a:avLst/>
            <a:gdLst>
              <a:gd name="T0" fmla="*/ 0 w 2520"/>
              <a:gd name="T1" fmla="*/ 0 h 1584"/>
              <a:gd name="T2" fmla="*/ 2147483646 w 2520"/>
              <a:gd name="T3" fmla="*/ 2147483646 h 1584"/>
              <a:gd name="T4" fmla="*/ 2147483646 w 2520"/>
              <a:gd name="T5" fmla="*/ 2147483646 h 1584"/>
              <a:gd name="T6" fmla="*/ 0 60000 65536"/>
              <a:gd name="T7" fmla="*/ 0 60000 65536"/>
              <a:gd name="T8" fmla="*/ 0 60000 65536"/>
              <a:gd name="T9" fmla="*/ 0 w 2520"/>
              <a:gd name="T10" fmla="*/ 0 h 1584"/>
              <a:gd name="T11" fmla="*/ 2520 w 2520"/>
              <a:gd name="T12" fmla="*/ 1584 h 1584"/>
            </a:gdLst>
            <a:ahLst/>
            <a:cxnLst>
              <a:cxn ang="T6">
                <a:pos x="T0" y="T1"/>
              </a:cxn>
              <a:cxn ang="T7">
                <a:pos x="T2" y="T3"/>
              </a:cxn>
              <a:cxn ang="T8">
                <a:pos x="T4" y="T5"/>
              </a:cxn>
            </a:cxnLst>
            <a:rect l="T9" t="T10" r="T11" b="T12"/>
            <a:pathLst>
              <a:path w="2520" h="1584">
                <a:moveTo>
                  <a:pt x="0" y="0"/>
                </a:moveTo>
                <a:cubicBezTo>
                  <a:pt x="356" y="87"/>
                  <a:pt x="1752" y="256"/>
                  <a:pt x="2136" y="520"/>
                </a:cubicBezTo>
                <a:cubicBezTo>
                  <a:pt x="2520" y="784"/>
                  <a:pt x="2269" y="1362"/>
                  <a:pt x="2304" y="158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334" name="Line 22">
            <a:extLst>
              <a:ext uri="{FF2B5EF4-FFF2-40B4-BE49-F238E27FC236}">
                <a16:creationId xmlns:a16="http://schemas.microsoft.com/office/drawing/2014/main" id="{F9F0F6A4-E899-4ACD-98CF-543ECA11371D}"/>
              </a:ext>
            </a:extLst>
          </p:cNvPr>
          <p:cNvSpPr>
            <a:spLocks noChangeShapeType="1"/>
          </p:cNvSpPr>
          <p:nvPr/>
        </p:nvSpPr>
        <p:spPr bwMode="auto">
          <a:xfrm>
            <a:off x="7315200" y="2895600"/>
            <a:ext cx="0" cy="2362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35" name="Line 23">
            <a:extLst>
              <a:ext uri="{FF2B5EF4-FFF2-40B4-BE49-F238E27FC236}">
                <a16:creationId xmlns:a16="http://schemas.microsoft.com/office/drawing/2014/main" id="{C6ECF8E1-C86D-459B-A1AC-71C94AC4B810}"/>
              </a:ext>
            </a:extLst>
          </p:cNvPr>
          <p:cNvSpPr>
            <a:spLocks noChangeShapeType="1"/>
          </p:cNvSpPr>
          <p:nvPr/>
        </p:nvSpPr>
        <p:spPr bwMode="auto">
          <a:xfrm>
            <a:off x="3276600" y="4572000"/>
            <a:ext cx="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36" name="Line 24">
            <a:extLst>
              <a:ext uri="{FF2B5EF4-FFF2-40B4-BE49-F238E27FC236}">
                <a16:creationId xmlns:a16="http://schemas.microsoft.com/office/drawing/2014/main" id="{2C3988F3-D2C7-4009-A8FA-5759EEB94E90}"/>
              </a:ext>
            </a:extLst>
          </p:cNvPr>
          <p:cNvSpPr>
            <a:spLocks noChangeShapeType="1"/>
          </p:cNvSpPr>
          <p:nvPr/>
        </p:nvSpPr>
        <p:spPr bwMode="auto">
          <a:xfrm>
            <a:off x="5562600" y="4343400"/>
            <a:ext cx="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37" name="Freeform 25">
            <a:extLst>
              <a:ext uri="{FF2B5EF4-FFF2-40B4-BE49-F238E27FC236}">
                <a16:creationId xmlns:a16="http://schemas.microsoft.com/office/drawing/2014/main" id="{2E7F4D77-0C01-4585-8D75-4366772A2F83}"/>
              </a:ext>
            </a:extLst>
          </p:cNvPr>
          <p:cNvSpPr>
            <a:spLocks/>
          </p:cNvSpPr>
          <p:nvPr/>
        </p:nvSpPr>
        <p:spPr bwMode="auto">
          <a:xfrm>
            <a:off x="1905000" y="2895600"/>
            <a:ext cx="3810000" cy="2667000"/>
          </a:xfrm>
          <a:custGeom>
            <a:avLst/>
            <a:gdLst>
              <a:gd name="T0" fmla="*/ 2147483646 w 2400"/>
              <a:gd name="T1" fmla="*/ 0 h 1680"/>
              <a:gd name="T2" fmla="*/ 2147483646 w 2400"/>
              <a:gd name="T3" fmla="*/ 2147483646 h 1680"/>
              <a:gd name="T4" fmla="*/ 2147483646 w 2400"/>
              <a:gd name="T5" fmla="*/ 2147483646 h 1680"/>
              <a:gd name="T6" fmla="*/ 0 w 2400"/>
              <a:gd name="T7" fmla="*/ 2147483646 h 1680"/>
              <a:gd name="T8" fmla="*/ 0 60000 65536"/>
              <a:gd name="T9" fmla="*/ 0 60000 65536"/>
              <a:gd name="T10" fmla="*/ 0 60000 65536"/>
              <a:gd name="T11" fmla="*/ 0 60000 65536"/>
              <a:gd name="T12" fmla="*/ 0 w 2400"/>
              <a:gd name="T13" fmla="*/ 0 h 1680"/>
              <a:gd name="T14" fmla="*/ 2400 w 2400"/>
              <a:gd name="T15" fmla="*/ 1680 h 1680"/>
            </a:gdLst>
            <a:ahLst/>
            <a:cxnLst>
              <a:cxn ang="T8">
                <a:pos x="T0" y="T1"/>
              </a:cxn>
              <a:cxn ang="T9">
                <a:pos x="T2" y="T3"/>
              </a:cxn>
              <a:cxn ang="T10">
                <a:pos x="T4" y="T5"/>
              </a:cxn>
              <a:cxn ang="T11">
                <a:pos x="T6" y="T7"/>
              </a:cxn>
            </a:cxnLst>
            <a:rect l="T12" t="T13" r="T14" b="T15"/>
            <a:pathLst>
              <a:path w="2400" h="1680">
                <a:moveTo>
                  <a:pt x="2400" y="0"/>
                </a:moveTo>
                <a:cubicBezTo>
                  <a:pt x="2276" y="96"/>
                  <a:pt x="1845" y="359"/>
                  <a:pt x="1656" y="576"/>
                </a:cubicBezTo>
                <a:cubicBezTo>
                  <a:pt x="1467" y="793"/>
                  <a:pt x="1540" y="1120"/>
                  <a:pt x="1264" y="1304"/>
                </a:cubicBezTo>
                <a:cubicBezTo>
                  <a:pt x="988" y="1488"/>
                  <a:pt x="263" y="1602"/>
                  <a:pt x="0" y="168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338" name="Slide Number Placeholder 3">
            <a:extLst>
              <a:ext uri="{FF2B5EF4-FFF2-40B4-BE49-F238E27FC236}">
                <a16:creationId xmlns:a16="http://schemas.microsoft.com/office/drawing/2014/main" id="{6EE1FCDA-C0C0-4223-9A0F-70A37796B0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5BFDC09-8407-48B2-89DA-5756939272DF}" type="slidenum">
              <a:rPr lang="en-US" altLang="en-US" sz="1400" smtClean="0">
                <a:latin typeface="Arial" panose="020B0604020202020204" pitchFamily="34" charset="0"/>
              </a:rPr>
              <a:pPr>
                <a:spcBef>
                  <a:spcPct val="0"/>
                </a:spcBef>
                <a:buFontTx/>
                <a:buNone/>
              </a:pPr>
              <a:t>53</a:t>
            </a:fld>
            <a:endParaRPr lang="en-US" altLang="en-US" sz="1400">
              <a:latin typeface="Arial" panose="020B0604020202020204" pitchFamily="34" charset="0"/>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96159E92-4257-4816-847F-AEE1BA45DDD9}"/>
              </a:ext>
            </a:extLst>
          </p:cNvPr>
          <p:cNvSpPr>
            <a:spLocks noGrp="1" noChangeArrowheads="1"/>
          </p:cNvSpPr>
          <p:nvPr>
            <p:ph type="title"/>
          </p:nvPr>
        </p:nvSpPr>
        <p:spPr>
          <a:xfrm>
            <a:off x="539750" y="260350"/>
            <a:ext cx="7772400" cy="1143000"/>
          </a:xfrm>
        </p:spPr>
        <p:txBody>
          <a:bodyPr/>
          <a:lstStyle/>
          <a:p>
            <a:pPr eaLnBrk="1" hangingPunct="1"/>
            <a:r>
              <a:rPr lang="en-IN" altLang="en-US" dirty="0">
                <a:solidFill>
                  <a:schemeClr val="accent1"/>
                </a:solidFill>
              </a:rPr>
              <a:t>Generic Techniques Developed</a:t>
            </a:r>
          </a:p>
        </p:txBody>
      </p:sp>
      <p:sp>
        <p:nvSpPr>
          <p:cNvPr id="39939" name="Content Placeholder 2">
            <a:extLst>
              <a:ext uri="{FF2B5EF4-FFF2-40B4-BE49-F238E27FC236}">
                <a16:creationId xmlns:a16="http://schemas.microsoft.com/office/drawing/2014/main" id="{6578A0EC-EFCD-4A7F-92EE-205E4E8C95FE}"/>
              </a:ext>
            </a:extLst>
          </p:cNvPr>
          <p:cNvSpPr>
            <a:spLocks noGrp="1" noChangeArrowheads="1"/>
          </p:cNvSpPr>
          <p:nvPr>
            <p:ph idx="1"/>
          </p:nvPr>
        </p:nvSpPr>
        <p:spPr>
          <a:xfrm>
            <a:off x="250825" y="1700213"/>
            <a:ext cx="4608513" cy="3960812"/>
          </a:xfrm>
        </p:spPr>
        <p:txBody>
          <a:bodyPr/>
          <a:lstStyle/>
          <a:p>
            <a:pPr eaLnBrk="1" hangingPunct="1"/>
            <a:r>
              <a:rPr lang="en-IN" altLang="en-US" sz="1800" b="1" dirty="0">
                <a:solidFill>
                  <a:srgbClr val="7030A0"/>
                </a:solidFill>
              </a:rPr>
              <a:t>Forward/backward chaining (reasoning)</a:t>
            </a:r>
          </a:p>
          <a:p>
            <a:pPr eaLnBrk="1" hangingPunct="1"/>
            <a:r>
              <a:rPr lang="en-IN" altLang="en-US" sz="1800" b="1" dirty="0">
                <a:solidFill>
                  <a:srgbClr val="7030A0"/>
                </a:solidFill>
              </a:rPr>
              <a:t>Resolution theorem proving (reasoning)</a:t>
            </a:r>
          </a:p>
          <a:p>
            <a:pPr eaLnBrk="1" hangingPunct="1"/>
            <a:r>
              <a:rPr lang="en-IN" altLang="en-US" sz="1800" b="1" dirty="0">
                <a:solidFill>
                  <a:srgbClr val="7030A0"/>
                </a:solidFill>
              </a:rPr>
              <a:t>Proof planning (reasoning)</a:t>
            </a:r>
          </a:p>
          <a:p>
            <a:pPr eaLnBrk="1" hangingPunct="1"/>
            <a:r>
              <a:rPr lang="en-IN" altLang="en-US" sz="1800" b="1" dirty="0">
                <a:solidFill>
                  <a:srgbClr val="7030A0"/>
                </a:solidFill>
              </a:rPr>
              <a:t>Constraint satisfaction (reasoning)</a:t>
            </a:r>
          </a:p>
          <a:p>
            <a:pPr eaLnBrk="1" hangingPunct="1"/>
            <a:r>
              <a:rPr lang="en-IN" altLang="en-US" sz="1800" b="1" dirty="0">
                <a:solidFill>
                  <a:srgbClr val="7030A0"/>
                </a:solidFill>
              </a:rPr>
              <a:t>Davis-Putnam method (reasoning)</a:t>
            </a:r>
          </a:p>
          <a:p>
            <a:pPr eaLnBrk="1" hangingPunct="1"/>
            <a:r>
              <a:rPr lang="en-IN" altLang="en-US" sz="1800" b="1" dirty="0">
                <a:solidFill>
                  <a:srgbClr val="7030A0"/>
                </a:solidFill>
              </a:rPr>
              <a:t>Minimax search (games)</a:t>
            </a:r>
          </a:p>
          <a:p>
            <a:pPr eaLnBrk="1" hangingPunct="1"/>
            <a:r>
              <a:rPr lang="en-IN" altLang="en-US" sz="1800" b="1" dirty="0">
                <a:solidFill>
                  <a:srgbClr val="7030A0"/>
                </a:solidFill>
              </a:rPr>
              <a:t>Alpha-Beta pruning (games)</a:t>
            </a:r>
          </a:p>
          <a:p>
            <a:pPr eaLnBrk="1" hangingPunct="1"/>
            <a:r>
              <a:rPr lang="en-IN" altLang="en-US" sz="1800" b="1" dirty="0">
                <a:solidFill>
                  <a:srgbClr val="7030A0"/>
                </a:solidFill>
              </a:rPr>
              <a:t>Case-based reasoning (expert systems)</a:t>
            </a:r>
          </a:p>
          <a:p>
            <a:pPr eaLnBrk="1" hangingPunct="1"/>
            <a:r>
              <a:rPr lang="en-IN" altLang="en-US" sz="1800" b="1" dirty="0">
                <a:solidFill>
                  <a:srgbClr val="7030A0"/>
                </a:solidFill>
              </a:rPr>
              <a:t>Knowledge elicitation (expert systems)</a:t>
            </a:r>
          </a:p>
          <a:p>
            <a:pPr eaLnBrk="1" hangingPunct="1"/>
            <a:r>
              <a:rPr lang="en-IN" altLang="en-US" sz="1800" b="1" dirty="0">
                <a:solidFill>
                  <a:srgbClr val="7030A0"/>
                </a:solidFill>
              </a:rPr>
              <a:t>Neural networks (learning)</a:t>
            </a:r>
          </a:p>
          <a:p>
            <a:pPr eaLnBrk="1" hangingPunct="1"/>
            <a:r>
              <a:rPr lang="en-IN" altLang="en-US" sz="1800" b="1" dirty="0">
                <a:solidFill>
                  <a:srgbClr val="7030A0"/>
                </a:solidFill>
              </a:rPr>
              <a:t>Bayesian methods (learning)</a:t>
            </a:r>
            <a:endParaRPr lang="en-IN" altLang="en-US" sz="2000" b="1" dirty="0">
              <a:solidFill>
                <a:srgbClr val="7030A0"/>
              </a:solidFill>
            </a:endParaRPr>
          </a:p>
        </p:txBody>
      </p:sp>
      <p:sp>
        <p:nvSpPr>
          <p:cNvPr id="4" name="Content Placeholder 2">
            <a:extLst>
              <a:ext uri="{FF2B5EF4-FFF2-40B4-BE49-F238E27FC236}">
                <a16:creationId xmlns:a16="http://schemas.microsoft.com/office/drawing/2014/main" id="{08E7A04D-6AF0-469D-8CD7-DEB2432181D1}"/>
              </a:ext>
            </a:extLst>
          </p:cNvPr>
          <p:cNvSpPr txBox="1">
            <a:spLocks/>
          </p:cNvSpPr>
          <p:nvPr/>
        </p:nvSpPr>
        <p:spPr bwMode="auto">
          <a:xfrm>
            <a:off x="4859338" y="1700213"/>
            <a:ext cx="4608512" cy="3960812"/>
          </a:xfrm>
          <a:prstGeom prst="rect">
            <a:avLst/>
          </a:prstGeom>
          <a:noFill/>
          <a:ln w="9525">
            <a:noFill/>
            <a:miter lim="800000"/>
            <a:headEnd/>
            <a:tailEnd/>
          </a:ln>
          <a:effectLst/>
        </p:spPr>
        <p:txBody>
          <a:bodyPr/>
          <a:lstStyle/>
          <a:p>
            <a:pPr marL="342900" indent="-342900" eaLnBrk="1" hangingPunct="1">
              <a:spcBef>
                <a:spcPct val="20000"/>
              </a:spcBef>
              <a:buFontTx/>
              <a:buChar char="•"/>
              <a:defRPr/>
            </a:pPr>
            <a:r>
              <a:rPr lang="en-IN" sz="1800" b="1" kern="0" dirty="0">
                <a:solidFill>
                  <a:srgbClr val="C00000"/>
                </a:solidFill>
                <a:latin typeface="+mn-lt"/>
              </a:rPr>
              <a:t>Explanation based (learning)</a:t>
            </a:r>
          </a:p>
          <a:p>
            <a:pPr marL="342900" indent="-342900" eaLnBrk="1" hangingPunct="1">
              <a:spcBef>
                <a:spcPct val="20000"/>
              </a:spcBef>
              <a:buFontTx/>
              <a:buChar char="•"/>
              <a:defRPr/>
            </a:pPr>
            <a:r>
              <a:rPr lang="en-IN" sz="1800" b="1" kern="0" dirty="0">
                <a:solidFill>
                  <a:srgbClr val="C00000"/>
                </a:solidFill>
                <a:latin typeface="+mn-lt"/>
              </a:rPr>
              <a:t>Inductive logic programming (learning)</a:t>
            </a:r>
          </a:p>
          <a:p>
            <a:pPr marL="342900" indent="-342900" eaLnBrk="1" hangingPunct="1">
              <a:spcBef>
                <a:spcPct val="20000"/>
              </a:spcBef>
              <a:buFontTx/>
              <a:buChar char="•"/>
              <a:defRPr/>
            </a:pPr>
            <a:r>
              <a:rPr lang="en-IN" sz="1800" b="1" kern="0" dirty="0">
                <a:solidFill>
                  <a:srgbClr val="C00000"/>
                </a:solidFill>
                <a:latin typeface="+mn-lt"/>
              </a:rPr>
              <a:t>Reinforcement (learning)</a:t>
            </a:r>
          </a:p>
          <a:p>
            <a:pPr marL="342900" indent="-342900" eaLnBrk="1" hangingPunct="1">
              <a:spcBef>
                <a:spcPct val="20000"/>
              </a:spcBef>
              <a:buFontTx/>
              <a:buChar char="•"/>
              <a:defRPr/>
            </a:pPr>
            <a:r>
              <a:rPr lang="en-IN" sz="1800" b="1" kern="0" dirty="0">
                <a:solidFill>
                  <a:srgbClr val="C00000"/>
                </a:solidFill>
                <a:latin typeface="+mn-lt"/>
              </a:rPr>
              <a:t>Genetic algorithms (learning)</a:t>
            </a:r>
          </a:p>
          <a:p>
            <a:pPr marL="342900" indent="-342900" eaLnBrk="1" hangingPunct="1">
              <a:spcBef>
                <a:spcPct val="20000"/>
              </a:spcBef>
              <a:buFontTx/>
              <a:buChar char="•"/>
              <a:defRPr/>
            </a:pPr>
            <a:r>
              <a:rPr lang="en-IN" sz="1800" b="1" kern="0" dirty="0">
                <a:solidFill>
                  <a:srgbClr val="C00000"/>
                </a:solidFill>
                <a:latin typeface="+mn-lt"/>
              </a:rPr>
              <a:t>Genetic programming (learning)</a:t>
            </a:r>
          </a:p>
          <a:p>
            <a:pPr marL="342900" indent="-342900" eaLnBrk="1" hangingPunct="1">
              <a:spcBef>
                <a:spcPct val="20000"/>
              </a:spcBef>
              <a:buFontTx/>
              <a:buChar char="•"/>
              <a:defRPr/>
            </a:pPr>
            <a:r>
              <a:rPr lang="en-IN" sz="1800" b="1" kern="0" dirty="0">
                <a:solidFill>
                  <a:srgbClr val="C00000"/>
                </a:solidFill>
                <a:latin typeface="+mn-lt"/>
              </a:rPr>
              <a:t>Strips (planning)</a:t>
            </a:r>
          </a:p>
          <a:p>
            <a:pPr marL="342900" indent="-342900" eaLnBrk="1" hangingPunct="1">
              <a:spcBef>
                <a:spcPct val="20000"/>
              </a:spcBef>
              <a:buFontTx/>
              <a:buChar char="•"/>
              <a:defRPr/>
            </a:pPr>
            <a:r>
              <a:rPr lang="en-IN" sz="1800" b="1" kern="0" dirty="0">
                <a:solidFill>
                  <a:srgbClr val="C00000"/>
                </a:solidFill>
                <a:latin typeface="+mn-lt"/>
              </a:rPr>
              <a:t>N-grams (NLP)</a:t>
            </a:r>
          </a:p>
          <a:p>
            <a:pPr marL="342900" indent="-342900" eaLnBrk="1" hangingPunct="1">
              <a:spcBef>
                <a:spcPct val="20000"/>
              </a:spcBef>
              <a:buFontTx/>
              <a:buChar char="•"/>
              <a:defRPr/>
            </a:pPr>
            <a:r>
              <a:rPr lang="en-IN" sz="1800" b="1" kern="0" dirty="0">
                <a:solidFill>
                  <a:srgbClr val="C00000"/>
                </a:solidFill>
                <a:latin typeface="+mn-lt"/>
              </a:rPr>
              <a:t>Parsing (NLP)</a:t>
            </a:r>
          </a:p>
          <a:p>
            <a:pPr marL="342900" indent="-342900" eaLnBrk="1" hangingPunct="1">
              <a:spcBef>
                <a:spcPct val="20000"/>
              </a:spcBef>
              <a:buFontTx/>
              <a:buChar char="•"/>
              <a:defRPr/>
            </a:pPr>
            <a:r>
              <a:rPr lang="en-IN" sz="1800" b="1" kern="0" dirty="0">
                <a:solidFill>
                  <a:srgbClr val="C00000"/>
                </a:solidFill>
                <a:latin typeface="+mn-lt"/>
              </a:rPr>
              <a:t>Behaviour based (robotics)</a:t>
            </a:r>
          </a:p>
          <a:p>
            <a:pPr marL="342900" indent="-342900" eaLnBrk="1" hangingPunct="1">
              <a:spcBef>
                <a:spcPct val="20000"/>
              </a:spcBef>
              <a:buFontTx/>
              <a:buChar char="•"/>
              <a:defRPr/>
            </a:pPr>
            <a:r>
              <a:rPr lang="en-IN" sz="1800" b="1" kern="0" dirty="0">
                <a:solidFill>
                  <a:srgbClr val="C00000"/>
                </a:solidFill>
                <a:latin typeface="+mn-lt"/>
              </a:rPr>
              <a:t>Cell decomposition (robotics)</a:t>
            </a:r>
            <a:endParaRPr lang="en-IN" sz="2000" b="1" kern="0" dirty="0">
              <a:solidFill>
                <a:srgbClr val="C00000"/>
              </a:solidFill>
              <a:latin typeface="+mn-lt"/>
            </a:endParaRPr>
          </a:p>
        </p:txBody>
      </p:sp>
      <p:sp>
        <p:nvSpPr>
          <p:cNvPr id="39942" name="Slide Number Placeholder 2">
            <a:extLst>
              <a:ext uri="{FF2B5EF4-FFF2-40B4-BE49-F238E27FC236}">
                <a16:creationId xmlns:a16="http://schemas.microsoft.com/office/drawing/2014/main" id="{C673E3C5-0032-447A-8F65-38CC777366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A38FD28-26B9-4D5A-B2AA-32E365255664}" type="slidenum">
              <a:rPr lang="en-US" altLang="en-US" sz="1400"/>
              <a:pPr>
                <a:spcBef>
                  <a:spcPct val="0"/>
                </a:spcBef>
                <a:buFontTx/>
                <a:buNone/>
              </a:pPr>
              <a:t>54</a:t>
            </a:fld>
            <a:endParaRPr lang="en-US"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a16="http://schemas.microsoft.com/office/drawing/2014/main" id="{4D663155-0DD7-4E8C-A664-E762DE13A721}"/>
              </a:ext>
            </a:extLst>
          </p:cNvPr>
          <p:cNvSpPr>
            <a:spLocks noGrp="1" noChangeArrowheads="1"/>
          </p:cNvSpPr>
          <p:nvPr>
            <p:ph idx="1"/>
          </p:nvPr>
        </p:nvSpPr>
        <p:spPr>
          <a:xfrm>
            <a:off x="684213" y="1484313"/>
            <a:ext cx="7772400" cy="4756150"/>
          </a:xfrm>
        </p:spPr>
        <p:txBody>
          <a:bodyPr/>
          <a:lstStyle/>
          <a:p>
            <a:pPr algn="just"/>
            <a:r>
              <a:rPr lang="en-US" altLang="en-US" sz="2800" dirty="0"/>
              <a:t>AI is the study of the combinations that make it possible to perceive, reason and act</a:t>
            </a:r>
          </a:p>
          <a:p>
            <a:pPr algn="just">
              <a:buFontTx/>
              <a:buNone/>
            </a:pPr>
            <a:r>
              <a:rPr lang="en-US" altLang="en-US" sz="2800" dirty="0"/>
              <a:t>						</a:t>
            </a:r>
            <a:r>
              <a:rPr lang="en-US" altLang="en-US" sz="2800" b="1" dirty="0"/>
              <a:t>-Winston, 1992</a:t>
            </a:r>
          </a:p>
          <a:p>
            <a:pPr algn="just"/>
            <a:r>
              <a:rPr lang="en-US" altLang="en-US" sz="2800" dirty="0"/>
              <a:t>Computational intelligence is the study of the design of intelligent agents</a:t>
            </a:r>
          </a:p>
          <a:p>
            <a:pPr algn="just">
              <a:buFontTx/>
              <a:buNone/>
            </a:pPr>
            <a:r>
              <a:rPr lang="en-US" altLang="en-US" sz="2800" dirty="0"/>
              <a:t>						</a:t>
            </a:r>
            <a:r>
              <a:rPr lang="en-US" altLang="en-US" sz="2800" b="1" dirty="0"/>
              <a:t>-Poole et al., 1998</a:t>
            </a:r>
          </a:p>
          <a:p>
            <a:pPr algn="just"/>
            <a:r>
              <a:rPr lang="en-US" altLang="en-US" sz="2800" dirty="0"/>
              <a:t>AI… is concerned with intelligent behavior in artifacts</a:t>
            </a:r>
          </a:p>
          <a:p>
            <a:pPr algn="just">
              <a:buFontTx/>
              <a:buNone/>
            </a:pPr>
            <a:r>
              <a:rPr lang="en-US" altLang="en-US" sz="2800" dirty="0"/>
              <a:t>						</a:t>
            </a:r>
            <a:r>
              <a:rPr lang="en-US" altLang="en-US" sz="2800" b="1" dirty="0"/>
              <a:t>-Nilsson, 1998</a:t>
            </a:r>
            <a:endParaRPr lang="en-IN" altLang="en-US" sz="2800" b="1" dirty="0"/>
          </a:p>
        </p:txBody>
      </p:sp>
      <p:sp>
        <p:nvSpPr>
          <p:cNvPr id="11267" name="Title 1">
            <a:extLst>
              <a:ext uri="{FF2B5EF4-FFF2-40B4-BE49-F238E27FC236}">
                <a16:creationId xmlns:a16="http://schemas.microsoft.com/office/drawing/2014/main" id="{2CCC2992-EF0D-45CE-AA7D-184067E7B01E}"/>
              </a:ext>
            </a:extLst>
          </p:cNvPr>
          <p:cNvSpPr>
            <a:spLocks noGrp="1" noChangeArrowheads="1"/>
          </p:cNvSpPr>
          <p:nvPr>
            <p:ph type="title"/>
          </p:nvPr>
        </p:nvSpPr>
        <p:spPr>
          <a:xfrm>
            <a:off x="684213" y="260350"/>
            <a:ext cx="7772400" cy="720725"/>
          </a:xfrm>
        </p:spPr>
        <p:txBody>
          <a:bodyPr/>
          <a:lstStyle/>
          <a:p>
            <a:r>
              <a:rPr lang="en-US" altLang="en-US" sz="4000" b="1" dirty="0">
                <a:solidFill>
                  <a:schemeClr val="accent1"/>
                </a:solidFill>
              </a:rPr>
              <a:t>Various Definitions of AI </a:t>
            </a:r>
            <a:r>
              <a:rPr lang="en-US" altLang="en-US" sz="4000" b="1" dirty="0" err="1">
                <a:solidFill>
                  <a:schemeClr val="accent1"/>
                </a:solidFill>
              </a:rPr>
              <a:t>Cont</a:t>
            </a:r>
            <a:r>
              <a:rPr lang="en-US" altLang="en-US" sz="4000" b="1" dirty="0">
                <a:solidFill>
                  <a:schemeClr val="accent1"/>
                </a:solidFill>
              </a:rPr>
              <a:t>…</a:t>
            </a:r>
            <a:endParaRPr lang="en-IN" altLang="en-US" sz="4000" b="1" dirty="0">
              <a:solidFill>
                <a:schemeClr val="accent1"/>
              </a:solidFill>
            </a:endParaRPr>
          </a:p>
        </p:txBody>
      </p:sp>
      <p:sp>
        <p:nvSpPr>
          <p:cNvPr id="11269" name="Slide Number Placeholder 2">
            <a:extLst>
              <a:ext uri="{FF2B5EF4-FFF2-40B4-BE49-F238E27FC236}">
                <a16:creationId xmlns:a16="http://schemas.microsoft.com/office/drawing/2014/main" id="{F6AD2696-5F5F-4146-8C3C-666B6E8877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31753A4-EFEB-4036-8807-E5C57632B480}" type="slidenum">
              <a:rPr lang="en-US" altLang="en-US" sz="1400" smtClean="0"/>
              <a:pPr>
                <a:spcBef>
                  <a:spcPct val="0"/>
                </a:spcBef>
                <a:buFontTx/>
                <a:buNone/>
              </a:pPr>
              <a:t>6</a:t>
            </a:fld>
            <a:endParaRPr lang="en-US" alt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C6041E7F-CFE6-4EEE-9276-5D29867B8C1E}" type="slidenum">
              <a:rPr lang="en-US" smtClean="0"/>
              <a:t>7</a:t>
            </a:fld>
            <a:endParaRPr lang="en-US" dirty="0"/>
          </a:p>
        </p:txBody>
      </p:sp>
      <p:pic>
        <p:nvPicPr>
          <p:cNvPr id="5" name="Picture 4"/>
          <p:cNvPicPr>
            <a:picLocks noChangeAspect="1"/>
          </p:cNvPicPr>
          <p:nvPr/>
        </p:nvPicPr>
        <p:blipFill rotWithShape="1">
          <a:blip r:embed="rId2"/>
          <a:srcRect l="3333" t="10481"/>
          <a:stretch/>
        </p:blipFill>
        <p:spPr>
          <a:xfrm>
            <a:off x="-121693" y="0"/>
            <a:ext cx="9037093" cy="4459288"/>
          </a:xfrm>
          <a:prstGeom prst="rect">
            <a:avLst/>
          </a:prstGeom>
        </p:spPr>
      </p:pic>
      <p:sp>
        <p:nvSpPr>
          <p:cNvPr id="6" name="TextBox 5"/>
          <p:cNvSpPr txBox="1"/>
          <p:nvPr/>
        </p:nvSpPr>
        <p:spPr>
          <a:xfrm>
            <a:off x="7196919" y="0"/>
            <a:ext cx="1752600" cy="457200"/>
          </a:xfrm>
          <a:prstGeom prst="rect">
            <a:avLst/>
          </a:prstGeom>
          <a:solidFill>
            <a:schemeClr val="bg1"/>
          </a:solidFill>
        </p:spPr>
        <p:txBody>
          <a:bodyPr wrap="square" rtlCol="0">
            <a:spAutoFit/>
          </a:bodyPr>
          <a:lstStyle/>
          <a:p>
            <a:endParaRPr lang="en-IN" dirty="0"/>
          </a:p>
        </p:txBody>
      </p:sp>
      <p:pic>
        <p:nvPicPr>
          <p:cNvPr id="7" name="Picture 6"/>
          <p:cNvPicPr>
            <a:picLocks noChangeAspect="1"/>
          </p:cNvPicPr>
          <p:nvPr/>
        </p:nvPicPr>
        <p:blipFill>
          <a:blip r:embed="rId3"/>
          <a:stretch>
            <a:fillRect/>
          </a:stretch>
        </p:blipFill>
        <p:spPr>
          <a:xfrm>
            <a:off x="-51323" y="4800600"/>
            <a:ext cx="9000841" cy="1920875"/>
          </a:xfrm>
          <a:prstGeom prst="rect">
            <a:avLst/>
          </a:prstGeom>
        </p:spPr>
      </p:pic>
    </p:spTree>
    <p:extLst>
      <p:ext uri="{BB962C8B-B14F-4D97-AF65-F5344CB8AC3E}">
        <p14:creationId xmlns:p14="http://schemas.microsoft.com/office/powerpoint/2010/main" val="3150532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C6041E7F-CFE6-4EEE-9276-5D29867B8C1E}" type="slidenum">
              <a:rPr lang="en-US" smtClean="0"/>
              <a:t>8</a:t>
            </a:fld>
            <a:endParaRPr lang="en-US" dirty="0"/>
          </a:p>
        </p:txBody>
      </p:sp>
      <p:pic>
        <p:nvPicPr>
          <p:cNvPr id="5" name="Picture 4"/>
          <p:cNvPicPr>
            <a:picLocks noChangeAspect="1"/>
          </p:cNvPicPr>
          <p:nvPr/>
        </p:nvPicPr>
        <p:blipFill rotWithShape="1">
          <a:blip r:embed="rId2"/>
          <a:srcRect l="3333" t="21838" r="6667" b="7016"/>
          <a:stretch/>
        </p:blipFill>
        <p:spPr>
          <a:xfrm>
            <a:off x="0" y="0"/>
            <a:ext cx="9067798" cy="4343400"/>
          </a:xfrm>
          <a:prstGeom prst="rect">
            <a:avLst/>
          </a:prstGeom>
        </p:spPr>
      </p:pic>
      <p:pic>
        <p:nvPicPr>
          <p:cNvPr id="6" name="Picture 5"/>
          <p:cNvPicPr>
            <a:picLocks noChangeAspect="1"/>
          </p:cNvPicPr>
          <p:nvPr/>
        </p:nvPicPr>
        <p:blipFill rotWithShape="1">
          <a:blip r:embed="rId3"/>
          <a:srcRect l="3333" t="33696" r="3333" b="26285"/>
          <a:stretch/>
        </p:blipFill>
        <p:spPr>
          <a:xfrm>
            <a:off x="-5687" y="4091781"/>
            <a:ext cx="9067798" cy="2149475"/>
          </a:xfrm>
          <a:prstGeom prst="rect">
            <a:avLst/>
          </a:prstGeom>
        </p:spPr>
      </p:pic>
    </p:spTree>
    <p:extLst>
      <p:ext uri="{BB962C8B-B14F-4D97-AF65-F5344CB8AC3E}">
        <p14:creationId xmlns:p14="http://schemas.microsoft.com/office/powerpoint/2010/main" val="2316151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543800" cy="944562"/>
          </a:xfrm>
        </p:spPr>
        <p:txBody>
          <a:bodyPr/>
          <a:lstStyle/>
          <a:p>
            <a:r>
              <a:rPr lang="en-US" dirty="0">
                <a:solidFill>
                  <a:schemeClr val="accent1"/>
                </a:solidFill>
              </a:rPr>
              <a:t>History of AI</a:t>
            </a:r>
          </a:p>
        </p:txBody>
      </p:sp>
      <p:sp>
        <p:nvSpPr>
          <p:cNvPr id="4" name="Content Placeholder 3"/>
          <p:cNvSpPr>
            <a:spLocks noGrp="1"/>
          </p:cNvSpPr>
          <p:nvPr>
            <p:ph idx="1"/>
          </p:nvPr>
        </p:nvSpPr>
        <p:spPr/>
        <p:txBody>
          <a:bodyPr/>
          <a:lstStyle/>
          <a:p>
            <a:endParaRPr lang="en-US"/>
          </a:p>
        </p:txBody>
      </p:sp>
      <p:pic>
        <p:nvPicPr>
          <p:cNvPr id="5" name="Picture 4"/>
          <p:cNvPicPr>
            <a:picLocks noGrp="1" noChangeAspect="1" noChangeArrowheads="1"/>
          </p:cNvPicPr>
          <p:nvPr/>
        </p:nvPicPr>
        <p:blipFill>
          <a:blip r:embed="rId2" cstate="print"/>
          <a:srcRect/>
          <a:stretch>
            <a:fillRect/>
          </a:stretch>
        </p:blipFill>
        <p:spPr bwMode="auto">
          <a:xfrm>
            <a:off x="712912" y="900112"/>
            <a:ext cx="8278688" cy="5653088"/>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10745CF6-8BC4-4DE9-828C-DC2503EE1B11}"/>
              </a:ext>
            </a:extLst>
          </p:cNvPr>
          <p:cNvSpPr>
            <a:spLocks noGrp="1"/>
          </p:cNvSpPr>
          <p:nvPr>
            <p:ph type="sldNum" sz="quarter" idx="12"/>
          </p:nvPr>
        </p:nvSpPr>
        <p:spPr/>
        <p:txBody>
          <a:bodyPr/>
          <a:lstStyle/>
          <a:p>
            <a:fld id="{C6041E7F-CFE6-4EEE-9276-5D29867B8C1E}" type="slidenum">
              <a:rPr lang="en-US" smtClean="0"/>
              <a:t>9</a:t>
            </a:fld>
            <a:endParaRPr lang="en-US" dirty="0"/>
          </a:p>
        </p:txBody>
      </p:sp>
    </p:spTree>
    <p:extLst>
      <p:ext uri="{BB962C8B-B14F-4D97-AF65-F5344CB8AC3E}">
        <p14:creationId xmlns:p14="http://schemas.microsoft.com/office/powerpoint/2010/main" val="1927327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3880</TotalTime>
  <Words>1933</Words>
  <Application>Microsoft Office PowerPoint</Application>
  <PresentationFormat>On-screen Show (4:3)</PresentationFormat>
  <Paragraphs>272</Paragraphs>
  <Slides>54</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Arial</vt:lpstr>
      <vt:lpstr>Calibri</vt:lpstr>
      <vt:lpstr>Droid Sans</vt:lpstr>
      <vt:lpstr>Merriweather-Bold</vt:lpstr>
      <vt:lpstr>Playfair Display</vt:lpstr>
      <vt:lpstr>Tahoma</vt:lpstr>
      <vt:lpstr>Times</vt:lpstr>
      <vt:lpstr>Times New Roman</vt:lpstr>
      <vt:lpstr>TimesNewRomanPS-BoldMT</vt:lpstr>
      <vt:lpstr>TimesNewRomanPSMT</vt:lpstr>
      <vt:lpstr>Wingdings</vt:lpstr>
      <vt:lpstr>Office Theme</vt:lpstr>
      <vt:lpstr>Definition</vt:lpstr>
      <vt:lpstr>PowerPoint Presentation</vt:lpstr>
      <vt:lpstr>What is AI?</vt:lpstr>
      <vt:lpstr>Various Definitions of AI</vt:lpstr>
      <vt:lpstr>Various Definitions of AI Cont…</vt:lpstr>
      <vt:lpstr>Various Definitions of AI Cont…</vt:lpstr>
      <vt:lpstr>PowerPoint Presentation</vt:lpstr>
      <vt:lpstr>PowerPoint Presentation</vt:lpstr>
      <vt:lpstr>History of AI</vt:lpstr>
      <vt:lpstr>The state of the art of AI</vt:lpstr>
      <vt:lpstr>PowerPoint Presentation</vt:lpstr>
      <vt:lpstr>PowerPoint Presentation</vt:lpstr>
      <vt:lpstr>PowerPoint Presentation</vt:lpstr>
      <vt:lpstr>PowerPoint Presentation</vt:lpstr>
      <vt:lpstr>Major Branches of AI</vt:lpstr>
      <vt:lpstr>Major Branches of AI</vt:lpstr>
      <vt:lpstr>Views of AI</vt:lpstr>
      <vt:lpstr>PowerPoint Presentation</vt:lpstr>
      <vt:lpstr>PowerPoint Presentation</vt:lpstr>
      <vt:lpstr>PowerPoint Presentation</vt:lpstr>
      <vt:lpstr>PowerPoint Presentation</vt:lpstr>
      <vt:lpstr>PowerPoint Presentation</vt:lpstr>
      <vt:lpstr>Acting humanly: The Turing test</vt:lpstr>
      <vt:lpstr>PowerPoint Presentation</vt:lpstr>
      <vt:lpstr>PowerPoint Presentation</vt:lpstr>
      <vt:lpstr>PowerPoint Presentation</vt:lpstr>
      <vt:lpstr>PowerPoint Presentation</vt:lpstr>
      <vt:lpstr>AI Advantages</vt:lpstr>
      <vt:lpstr>Disadvantages</vt:lpstr>
      <vt:lpstr>Representations/Languages Used </vt:lpstr>
      <vt:lpstr>Categorization of AI</vt:lpstr>
      <vt:lpstr>Categorization of AI…contd</vt:lpstr>
      <vt:lpstr>PowerPoint Presentation</vt:lpstr>
      <vt:lpstr>PowerPoint Presentation</vt:lpstr>
      <vt:lpstr>PowerPoint Presentation</vt:lpstr>
      <vt:lpstr>PowerPoint Presentation</vt:lpstr>
      <vt:lpstr>PowerPoint Presentation</vt:lpstr>
      <vt:lpstr>Applications </vt:lpstr>
      <vt:lpstr>PowerPoint Presentation</vt:lpstr>
      <vt:lpstr>AI applications</vt:lpstr>
      <vt:lpstr>AI applications </vt:lpstr>
      <vt:lpstr>  AI applications cont…</vt:lpstr>
      <vt:lpstr>AI in Finance </vt:lpstr>
      <vt:lpstr> AI applications cont…</vt:lpstr>
      <vt:lpstr>PowerPoint Presentation</vt:lpstr>
      <vt:lpstr>PowerPoint Presentation</vt:lpstr>
      <vt:lpstr> AI applications cont…</vt:lpstr>
      <vt:lpstr> AI applications cont…</vt:lpstr>
      <vt:lpstr> AI applications cont…</vt:lpstr>
      <vt:lpstr>AI Applications</vt:lpstr>
      <vt:lpstr>FIELDS OF ARTIFICIAL INTELLIGENCE(AI)</vt:lpstr>
      <vt:lpstr>PowerPoint Presentation</vt:lpstr>
      <vt:lpstr>Areas of AI and Some Dependencies</vt:lpstr>
      <vt:lpstr>Generic Techniques Developed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Windows User</dc:creator>
  <cp:lastModifiedBy>Abdul Gaffar</cp:lastModifiedBy>
  <cp:revision>94</cp:revision>
  <dcterms:created xsi:type="dcterms:W3CDTF">2021-02-02T04:24:32Z</dcterms:created>
  <dcterms:modified xsi:type="dcterms:W3CDTF">2024-02-11T07:46:53Z</dcterms:modified>
</cp:coreProperties>
</file>